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68" r:id="rId2"/>
    <p:sldId id="258" r:id="rId3"/>
    <p:sldId id="269" r:id="rId4"/>
    <p:sldId id="271" r:id="rId5"/>
    <p:sldId id="259" r:id="rId6"/>
    <p:sldId id="282" r:id="rId7"/>
    <p:sldId id="273" r:id="rId8"/>
    <p:sldId id="295" r:id="rId9"/>
    <p:sldId id="260" r:id="rId10"/>
    <p:sldId id="261" r:id="rId11"/>
    <p:sldId id="283" r:id="rId12"/>
    <p:sldId id="274" r:id="rId13"/>
    <p:sldId id="275" r:id="rId14"/>
    <p:sldId id="298" r:id="rId15"/>
    <p:sldId id="262" r:id="rId16"/>
    <p:sldId id="296" r:id="rId17"/>
    <p:sldId id="284" r:id="rId18"/>
    <p:sldId id="264" r:id="rId19"/>
    <p:sldId id="277" r:id="rId20"/>
    <p:sldId id="278" r:id="rId21"/>
    <p:sldId id="279" r:id="rId22"/>
    <p:sldId id="280" r:id="rId23"/>
    <p:sldId id="297" r:id="rId24"/>
    <p:sldId id="265" r:id="rId25"/>
    <p:sldId id="287" r:id="rId26"/>
    <p:sldId id="299" r:id="rId27"/>
    <p:sldId id="300" r:id="rId28"/>
    <p:sldId id="301" r:id="rId29"/>
    <p:sldId id="26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4D3691-A319-4504-A82F-0521256196B2}">
          <p14:sldIdLst>
            <p14:sldId id="268"/>
            <p14:sldId id="258"/>
            <p14:sldId id="269"/>
            <p14:sldId id="271"/>
          </p14:sldIdLst>
        </p14:section>
        <p14:section name="Meditacija" id="{854A5B54-2215-4563-9B92-0F9ECAC27F6E}">
          <p14:sldIdLst>
            <p14:sldId id="259"/>
            <p14:sldId id="282"/>
            <p14:sldId id="273"/>
            <p14:sldId id="295"/>
            <p14:sldId id="260"/>
          </p14:sldIdLst>
        </p14:section>
        <p14:section name="Smutiji" id="{3A099766-191D-4BAC-87DA-0B42BE7691DB}">
          <p14:sldIdLst>
            <p14:sldId id="261"/>
            <p14:sldId id="283"/>
            <p14:sldId id="274"/>
            <p14:sldId id="275"/>
            <p14:sldId id="298"/>
          </p14:sldIdLst>
        </p14:section>
        <p14:section name="Zdravo okolje" id="{69866BDC-E70F-4842-8060-BAE74952267E}">
          <p14:sldIdLst>
            <p14:sldId id="262"/>
            <p14:sldId id="296"/>
            <p14:sldId id="284"/>
          </p14:sldIdLst>
        </p14:section>
        <p14:section name="Novi izzivi" id="{333129B0-9704-4E24-ACF5-536D4ADBF87D}">
          <p14:sldIdLst>
            <p14:sldId id="264"/>
            <p14:sldId id="277"/>
            <p14:sldId id="278"/>
            <p14:sldId id="279"/>
            <p14:sldId id="280"/>
            <p14:sldId id="297"/>
          </p14:sldIdLst>
        </p14:section>
        <p14:section name="Šport" id="{FE3EB29A-FEA8-4A90-878D-1DBAD4BE08FE}">
          <p14:sldIdLst>
            <p14:sldId id="265"/>
            <p14:sldId id="287"/>
          </p14:sldIdLst>
        </p14:section>
        <p14:section name="Zaključek" id="{635E4A29-9FF4-492E-B960-24B14D659E2F}">
          <p14:sldIdLst>
            <p14:sldId id="299"/>
            <p14:sldId id="300"/>
            <p14:sldId id="301"/>
            <p14:sldId id="2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ECFF"/>
    <a:srgbClr val="4BB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1" autoAdjust="0"/>
    <p:restoredTop sz="94660"/>
  </p:normalViewPr>
  <p:slideViewPr>
    <p:cSldViewPr snapToGrid="0" showGuides="1">
      <p:cViewPr varScale="1">
        <p:scale>
          <a:sx n="114" d="100"/>
          <a:sy n="114" d="100"/>
        </p:scale>
        <p:origin x="186" y="-348"/>
      </p:cViewPr>
      <p:guideLst>
        <p:guide orient="horz" pos="2160"/>
        <p:guide pos="3840"/>
      </p:guideLst>
    </p:cSldViewPr>
  </p:slideViewPr>
  <p:notesTextViewPr>
    <p:cViewPr>
      <p:scale>
        <a:sx n="1" d="1"/>
        <a:sy n="1" d="1"/>
      </p:scale>
      <p:origin x="0" y="0"/>
    </p:cViewPr>
  </p:notesTextViewPr>
  <p:notesViewPr>
    <p:cSldViewPr snapToGrid="0" showGuides="1">
      <p:cViewPr varScale="1">
        <p:scale>
          <a:sx n="95" d="100"/>
          <a:sy n="95" d="100"/>
        </p:scale>
        <p:origin x="358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F93605-0C0C-4258-9724-5F2F9BB3BC90}" type="datetimeFigureOut">
              <a:rPr lang="en-US" smtClean="0"/>
              <a:t>4/20/2020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3FFE7F-C917-439A-8026-3D301EB5CC28}" type="slidenum">
              <a:rPr lang="en-US" smtClean="0"/>
              <a:t>‹#›</a:t>
            </a:fld>
            <a:endParaRPr lang="en-US"/>
          </a:p>
        </p:txBody>
      </p:sp>
    </p:spTree>
    <p:extLst>
      <p:ext uri="{BB962C8B-B14F-4D97-AF65-F5344CB8AC3E}">
        <p14:creationId xmlns:p14="http://schemas.microsoft.com/office/powerpoint/2010/main" val="752799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31B3D-E4E3-4A80-AB70-C5564C267266}" type="datetimeFigureOut">
              <a:rPr lang="en-US" smtClean="0"/>
              <a:t>4/20/2020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0B30D-C07A-425B-A90C-BA7BEB191079}" type="slidenum">
              <a:rPr lang="en-US" smtClean="0"/>
              <a:t>‹#›</a:t>
            </a:fld>
            <a:endParaRPr lang="en-US"/>
          </a:p>
        </p:txBody>
      </p:sp>
    </p:spTree>
    <p:extLst>
      <p:ext uri="{BB962C8B-B14F-4D97-AF65-F5344CB8AC3E}">
        <p14:creationId xmlns:p14="http://schemas.microsoft.com/office/powerpoint/2010/main" val="3723190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245434"/>
            <a:ext cx="8686800" cy="1464906"/>
          </a:xfrm>
        </p:spPr>
        <p:txBody>
          <a:bodyPr anchor="b">
            <a:normAutofit/>
          </a:bodyPr>
          <a:lstStyle>
            <a:lvl1pPr algn="l">
              <a:lnSpc>
                <a:spcPct val="80000"/>
              </a:lnSpc>
              <a:defRPr sz="4800">
                <a:solidFill>
                  <a:schemeClr val="bg1"/>
                </a:solidFill>
                <a:effectLst>
                  <a:outerShdw blurRad="63500" algn="ctr" rotWithShape="0">
                    <a:prstClr val="black">
                      <a:alpha val="4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066800" y="5731795"/>
            <a:ext cx="8686800" cy="440405"/>
          </a:xfrm>
        </p:spPr>
        <p:txBody>
          <a:bodyPr/>
          <a:lstStyle>
            <a:lvl1pPr marL="0" indent="0" algn="l">
              <a:spcBef>
                <a:spcPts val="0"/>
              </a:spcBef>
              <a:buNone/>
              <a:defRPr sz="2400">
                <a:solidFill>
                  <a:schemeClr val="bg1"/>
                </a:solidFill>
                <a:effectLst>
                  <a:outerShdw blurRad="635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457200"/>
            <a:ext cx="18288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457200"/>
            <a:ext cx="7955280" cy="5719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118872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242816"/>
            <a:ext cx="8686800" cy="1463040"/>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1066799" y="5733288"/>
            <a:ext cx="8686800" cy="438912"/>
          </a:xfrm>
        </p:spPr>
        <p:txBody>
          <a:bodyPr/>
          <a:lstStyle>
            <a:lvl1pPr marL="0" indent="0">
              <a:spcBef>
                <a:spcPts val="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t>4/20/2020</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CC0096-1860-4642-9CD2-0079EA5E7CD1}" type="datetimeFigureOut">
              <a:rPr lang="en-US" smtClean="0"/>
              <a:t>4/20/2020</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CC0096-1860-4642-9CD2-0079EA5E7CD1}" type="datetimeFigureOut">
              <a:rPr lang="en-US" smtClean="0"/>
              <a:t>4/20/2020</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C0096-1860-4642-9CD2-0079EA5E7CD1}" type="datetimeFigureOut">
              <a:rPr lang="en-US" smtClean="0"/>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0672"/>
            <a:ext cx="4663440" cy="1828800"/>
          </a:xfrm>
        </p:spPr>
        <p:txBody>
          <a:bodyPr anchor="b">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685799" y="457200"/>
            <a:ext cx="5410201" cy="57150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3099"/>
            <a:ext cx="4663440" cy="1828800"/>
          </a:xfrm>
        </p:spPr>
        <p:txBody>
          <a:bodyPr anchor="b">
            <a:normAutofit/>
          </a:bodyPr>
          <a:lstStyle>
            <a:lvl1pPr>
              <a:defRPr sz="360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0" y="0"/>
            <a:ext cx="6096000" cy="6858000"/>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457518"/>
            <a:ext cx="10058400" cy="118872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1905001"/>
            <a:ext cx="1005840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6800" y="6400800"/>
            <a:ext cx="1097280" cy="228600"/>
          </a:xfrm>
          <a:prstGeom prst="rect">
            <a:avLst/>
          </a:prstGeom>
        </p:spPr>
        <p:txBody>
          <a:bodyPr vert="horz" lIns="91440" tIns="45720" rIns="91440" bIns="45720" rtlCol="0" anchor="ctr"/>
          <a:lstStyle>
            <a:lvl1pPr algn="l">
              <a:defRPr sz="1100">
                <a:solidFill>
                  <a:schemeClr val="tx1"/>
                </a:solidFill>
              </a:defRPr>
            </a:lvl1pPr>
          </a:lstStyle>
          <a:p>
            <a:fld id="{37CC0096-1860-4642-9CD2-0079EA5E7CD1}" type="datetimeFigureOut">
              <a:rPr lang="en-US" smtClean="0"/>
              <a:pPr/>
              <a:t>4/20/2020</a:t>
            </a:fld>
            <a:endParaRPr lang="en-US" dirty="0"/>
          </a:p>
        </p:txBody>
      </p:sp>
      <p:sp>
        <p:nvSpPr>
          <p:cNvPr id="5" name="Footer Placeholder 4"/>
          <p:cNvSpPr>
            <a:spLocks noGrp="1"/>
          </p:cNvSpPr>
          <p:nvPr>
            <p:ph type="ftr" sz="quarter" idx="3"/>
          </p:nvPr>
        </p:nvSpPr>
        <p:spPr>
          <a:xfrm>
            <a:off x="2422849" y="6400800"/>
            <a:ext cx="7315200" cy="228600"/>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6" name="Slide Number Placeholder 5"/>
          <p:cNvSpPr>
            <a:spLocks noGrp="1"/>
          </p:cNvSpPr>
          <p:nvPr>
            <p:ph type="sldNum" sz="quarter" idx="4"/>
          </p:nvPr>
        </p:nvSpPr>
        <p:spPr>
          <a:xfrm>
            <a:off x="10027920" y="6400800"/>
            <a:ext cx="1097280" cy="228600"/>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okusno.je/zdravo/cas-je-za-smuti.html"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gurman.eu/recepti/najboljsa-limonada-8954" TargetMode="External"/><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hyperlink" Target="https://aktivni.metropolitan.si/prehrana/recepti-doma-pripravljene-vode-z-okuso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lqnlHOulyUs" TargetMode="External"/><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hyperlink" Target="https://www.youtube.com/watch?v=VWOHVc7G-UI" TargetMode="External"/><Relationship Id="rId5" Type="http://schemas.openxmlformats.org/officeDocument/2006/relationships/hyperlink" Target="https://www.youtube.com/watch?v=wA-ulZWTYzI" TargetMode="External"/><Relationship Id="rId4" Type="http://schemas.openxmlformats.org/officeDocument/2006/relationships/hyperlink" Target="https://www.youtube.com/watch?v=baxCv9WIaC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glprCZujOeY&amp;t=159s" TargetMode="External"/><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hyperlink" Target="https://www.youtube.com/watch?v=mmq5zZfmIws" TargetMode="External"/><Relationship Id="rId12" Type="http://schemas.openxmlformats.org/officeDocument/2006/relationships/image" Target="../media/image32.png"/><Relationship Id="rId2" Type="http://schemas.openxmlformats.org/officeDocument/2006/relationships/hyperlink" Target="https://www.youtube.com/watch?v=qH7Ds4sSCJE" TargetMode="Externa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hyperlink" Target="https://www.youtube.com/watch?v=HtWeAqNOGXg" TargetMode="External"/><Relationship Id="rId5" Type="http://schemas.openxmlformats.org/officeDocument/2006/relationships/hyperlink" Target="https://www.youtube.com/watch?v=Go1IHeffxVE" TargetMode="External"/><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hyperlink" Target="https://www.youtube.com/watch?v=LcIkDhP4XcY"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gopro.com/v/RoRndB0JMmVeo"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jTI2qpz4SOg&amp;feature=youtu.be"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l-SI" dirty="0"/>
              <a:t>DAN ZEMLJE</a:t>
            </a:r>
            <a:endParaRPr lang="en-US" dirty="0"/>
          </a:p>
        </p:txBody>
      </p:sp>
      <p:sp>
        <p:nvSpPr>
          <p:cNvPr id="4" name="Podnaslov 3"/>
          <p:cNvSpPr>
            <a:spLocks noGrp="1"/>
          </p:cNvSpPr>
          <p:nvPr>
            <p:ph type="subTitle" idx="1"/>
          </p:nvPr>
        </p:nvSpPr>
        <p:spPr/>
        <p:txBody>
          <a:bodyPr/>
          <a:lstStyle/>
          <a:p>
            <a:r>
              <a:rPr lang="sl-SI" dirty="0"/>
              <a:t>Naravoslovni dan – 17. 4. 2020</a:t>
            </a:r>
          </a:p>
        </p:txBody>
      </p:sp>
    </p:spTree>
    <p:extLst>
      <p:ext uri="{BB962C8B-B14F-4D97-AF65-F5344CB8AC3E}">
        <p14:creationId xmlns:p14="http://schemas.microsoft.com/office/powerpoint/2010/main" val="237011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Scroll: Horizontal 11">
            <a:extLst>
              <a:ext uri="{FF2B5EF4-FFF2-40B4-BE49-F238E27FC236}">
                <a16:creationId xmlns:a16="http://schemas.microsoft.com/office/drawing/2014/main" id="{181D0845-CF87-4888-B73F-9B9CCE0E7BCD}"/>
              </a:ext>
            </a:extLst>
          </p:cNvPr>
          <p:cNvSpPr/>
          <p:nvPr/>
        </p:nvSpPr>
        <p:spPr>
          <a:xfrm>
            <a:off x="1896428" y="1087689"/>
            <a:ext cx="8507391" cy="4201609"/>
          </a:xfrm>
          <a:prstGeom prst="horizontalScroll">
            <a:avLst/>
          </a:prstGeom>
          <a:solidFill>
            <a:schemeClr val="bg2">
              <a:lumMod val="9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r>
              <a:rPr lang="sl-SI" sz="5400" b="1" dirty="0">
                <a:ln/>
                <a:solidFill>
                  <a:srgbClr val="7030A0"/>
                </a:solidFill>
                <a:latin typeface="Mistral" panose="03090702030407020403" pitchFamily="66" charset="0"/>
              </a:rPr>
              <a:t>ČAS JE ZA VITAMINE</a:t>
            </a:r>
          </a:p>
        </p:txBody>
      </p:sp>
    </p:spTree>
    <p:extLst>
      <p:ext uri="{BB962C8B-B14F-4D97-AF65-F5344CB8AC3E}">
        <p14:creationId xmlns:p14="http://schemas.microsoft.com/office/powerpoint/2010/main" val="321317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solidFill>
                  <a:srgbClr val="7030A0"/>
                </a:solidFill>
              </a:rPr>
              <a:t>ČAS JE ZA VITAMINE!!!</a:t>
            </a:r>
            <a:endParaRPr lang="en-US" dirty="0">
              <a:solidFill>
                <a:srgbClr val="7030A0"/>
              </a:solidFill>
            </a:endParaRPr>
          </a:p>
        </p:txBody>
      </p:sp>
      <p:sp>
        <p:nvSpPr>
          <p:cNvPr id="8" name="Content Placeholder 7">
            <a:extLst>
              <a:ext uri="{FF2B5EF4-FFF2-40B4-BE49-F238E27FC236}">
                <a16:creationId xmlns:a16="http://schemas.microsoft.com/office/drawing/2014/main" id="{17C830BA-8434-4F2E-B1A7-BD7E485415BA}"/>
              </a:ext>
            </a:extLst>
          </p:cNvPr>
          <p:cNvSpPr>
            <a:spLocks noGrp="1"/>
          </p:cNvSpPr>
          <p:nvPr>
            <p:ph sz="half" idx="1"/>
          </p:nvPr>
        </p:nvSpPr>
        <p:spPr>
          <a:xfrm>
            <a:off x="1295400" y="2152346"/>
            <a:ext cx="4800600" cy="1648429"/>
          </a:xfrm>
        </p:spPr>
        <p:txBody>
          <a:bodyPr/>
          <a:lstStyle/>
          <a:p>
            <a:pPr marL="0" indent="0">
              <a:buNone/>
            </a:pPr>
            <a:r>
              <a:rPr lang="sl-SI" dirty="0">
                <a:solidFill>
                  <a:srgbClr val="7030A0"/>
                </a:solidFill>
              </a:rPr>
              <a:t>Iz sestavin, ki jih najdeš v domačem hladilniku ali shrambi zase in za svoje bližnje pripravi vitaminsko bombo!</a:t>
            </a:r>
          </a:p>
        </p:txBody>
      </p:sp>
      <p:pic>
        <p:nvPicPr>
          <p:cNvPr id="9" name="Picture 8">
            <a:extLst>
              <a:ext uri="{FF2B5EF4-FFF2-40B4-BE49-F238E27FC236}">
                <a16:creationId xmlns:a16="http://schemas.microsoft.com/office/drawing/2014/main" id="{01B494B9-823A-422F-8A62-43D5993FE987}"/>
              </a:ext>
            </a:extLst>
          </p:cNvPr>
          <p:cNvPicPr>
            <a:picLocks noChangeAspect="1"/>
          </p:cNvPicPr>
          <p:nvPr/>
        </p:nvPicPr>
        <p:blipFill>
          <a:blip r:embed="rId2"/>
          <a:stretch>
            <a:fillRect/>
          </a:stretch>
        </p:blipFill>
        <p:spPr>
          <a:xfrm>
            <a:off x="6400798" y="1793380"/>
            <a:ext cx="5353052" cy="4014789"/>
          </a:xfrm>
          <a:prstGeom prst="rect">
            <a:avLst/>
          </a:prstGeom>
        </p:spPr>
      </p:pic>
      <p:pic>
        <p:nvPicPr>
          <p:cNvPr id="5" name="Slika 4"/>
          <p:cNvPicPr>
            <a:picLocks noChangeAspect="1"/>
          </p:cNvPicPr>
          <p:nvPr/>
        </p:nvPicPr>
        <p:blipFill>
          <a:blip r:embed="rId3"/>
          <a:stretch>
            <a:fillRect/>
          </a:stretch>
        </p:blipFill>
        <p:spPr>
          <a:xfrm rot="20896226">
            <a:off x="1024551" y="3966046"/>
            <a:ext cx="1876425" cy="2438400"/>
          </a:xfrm>
          <a:prstGeom prst="ellipse">
            <a:avLst/>
          </a:prstGeom>
          <a:ln>
            <a:noFill/>
          </a:ln>
          <a:effectLst>
            <a:softEdge rad="112500"/>
          </a:effectLst>
        </p:spPr>
      </p:pic>
      <p:sp>
        <p:nvSpPr>
          <p:cNvPr id="6" name="PoljeZBesedilom 5"/>
          <p:cNvSpPr txBox="1"/>
          <p:nvPr/>
        </p:nvSpPr>
        <p:spPr>
          <a:xfrm>
            <a:off x="2519637" y="5808169"/>
            <a:ext cx="1908672" cy="646331"/>
          </a:xfrm>
          <a:prstGeom prst="rect">
            <a:avLst/>
          </a:prstGeom>
          <a:noFill/>
        </p:spPr>
        <p:txBody>
          <a:bodyPr wrap="square" rtlCol="0">
            <a:spAutoFit/>
          </a:bodyPr>
          <a:lstStyle/>
          <a:p>
            <a:pPr algn="ctr"/>
            <a:r>
              <a:rPr lang="sl-SI" dirty="0">
                <a:solidFill>
                  <a:schemeClr val="tx2"/>
                </a:solidFill>
              </a:rPr>
              <a:t>NE POZABI FOTOGRAFIRATI!</a:t>
            </a:r>
          </a:p>
        </p:txBody>
      </p:sp>
    </p:spTree>
    <p:extLst>
      <p:ext uri="{BB962C8B-B14F-4D97-AF65-F5344CB8AC3E}">
        <p14:creationId xmlns:p14="http://schemas.microsoft.com/office/powerpoint/2010/main" val="374715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solidFill>
                  <a:srgbClr val="7030A0"/>
                </a:solidFill>
              </a:rPr>
              <a:t>Kako se lotiti izdelave smutija?</a:t>
            </a:r>
            <a:endParaRPr lang="en-US" dirty="0"/>
          </a:p>
        </p:txBody>
      </p:sp>
      <p:sp>
        <p:nvSpPr>
          <p:cNvPr id="3" name="Content Placeholder 2"/>
          <p:cNvSpPr>
            <a:spLocks noGrp="1"/>
          </p:cNvSpPr>
          <p:nvPr>
            <p:ph sz="half" idx="1"/>
          </p:nvPr>
        </p:nvSpPr>
        <p:spPr>
          <a:xfrm>
            <a:off x="1066799" y="1823976"/>
            <a:ext cx="5959034" cy="4576506"/>
          </a:xfrm>
        </p:spPr>
        <p:txBody>
          <a:bodyPr>
            <a:normAutofit fontScale="85000" lnSpcReduction="20000"/>
          </a:bodyPr>
          <a:lstStyle/>
          <a:p>
            <a:pPr marL="0" indent="0">
              <a:buNone/>
            </a:pPr>
            <a:r>
              <a:rPr lang="sl-SI" dirty="0"/>
              <a:t>Nič lažjega: </a:t>
            </a:r>
          </a:p>
          <a:p>
            <a:r>
              <a:rPr lang="sl-SI" dirty="0"/>
              <a:t>Poišči sestavine: sadje, med, zeleno zelenjavo (npr. špinača), lahko pa tudi mleko / smetana / jogurt ...</a:t>
            </a:r>
            <a:endParaRPr lang="en-US" dirty="0"/>
          </a:p>
          <a:p>
            <a:r>
              <a:rPr lang="sl-SI" dirty="0"/>
              <a:t>Premisli, če je kombinacija živil za tvoj okus dovolj skladna in bo okus uravnotežen (ne prekislo, ne presladko). </a:t>
            </a:r>
            <a:endParaRPr lang="en-US" dirty="0"/>
          </a:p>
          <a:p>
            <a:r>
              <a:rPr lang="sl-SI" dirty="0"/>
              <a:t>Živila daj v mešalnik ali pa jih pretlači s paličnim mešalnikom.</a:t>
            </a:r>
          </a:p>
          <a:p>
            <a:r>
              <a:rPr lang="sl-SI" dirty="0"/>
              <a:t>Poskusi in izboljšaj po potrebi.</a:t>
            </a:r>
          </a:p>
          <a:p>
            <a:r>
              <a:rPr lang="sl-SI" dirty="0"/>
              <a:t>Nalij v kozarce in ne pozabi na primerno dekoracijo!</a:t>
            </a:r>
          </a:p>
          <a:p>
            <a:r>
              <a:rPr lang="sl-SI" dirty="0"/>
              <a:t>Fotografiraj, zapiši recept in nam pošlji svoj primer!</a:t>
            </a:r>
            <a:endParaRPr lang="en-US" dirty="0"/>
          </a:p>
        </p:txBody>
      </p:sp>
      <p:pic>
        <p:nvPicPr>
          <p:cNvPr id="8" name="Picture 7">
            <a:extLst>
              <a:ext uri="{FF2B5EF4-FFF2-40B4-BE49-F238E27FC236}">
                <a16:creationId xmlns:a16="http://schemas.microsoft.com/office/drawing/2014/main" id="{7F459E89-15B0-4D71-97BC-D73E27632C1C}"/>
              </a:ext>
            </a:extLst>
          </p:cNvPr>
          <p:cNvPicPr>
            <a:picLocks noChangeAspect="1"/>
          </p:cNvPicPr>
          <p:nvPr/>
        </p:nvPicPr>
        <p:blipFill>
          <a:blip r:embed="rId2"/>
          <a:stretch>
            <a:fillRect/>
          </a:stretch>
        </p:blipFill>
        <p:spPr>
          <a:xfrm>
            <a:off x="8275899" y="1051878"/>
            <a:ext cx="3280214" cy="4914626"/>
          </a:xfrm>
          <a:prstGeom prst="rect">
            <a:avLst/>
          </a:prstGeom>
        </p:spPr>
      </p:pic>
    </p:spTree>
    <p:extLst>
      <p:ext uri="{BB962C8B-B14F-4D97-AF65-F5344CB8AC3E}">
        <p14:creationId xmlns:p14="http://schemas.microsoft.com/office/powerpoint/2010/main" val="397344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solidFill>
                  <a:srgbClr val="7030A0"/>
                </a:solidFill>
              </a:rPr>
              <a:t>JAGODNO –BANANIN SMUTI</a:t>
            </a:r>
            <a:endParaRPr lang="en-US" dirty="0">
              <a:solidFill>
                <a:srgbClr val="7030A0"/>
              </a:solidFill>
            </a:endParaRPr>
          </a:p>
        </p:txBody>
      </p:sp>
      <p:sp>
        <p:nvSpPr>
          <p:cNvPr id="3" name="Content Placeholder 2"/>
          <p:cNvSpPr>
            <a:spLocks noGrp="1"/>
          </p:cNvSpPr>
          <p:nvPr>
            <p:ph sz="half" idx="1"/>
          </p:nvPr>
        </p:nvSpPr>
        <p:spPr>
          <a:xfrm>
            <a:off x="1066800" y="5370653"/>
            <a:ext cx="4800600" cy="806309"/>
          </a:xfrm>
        </p:spPr>
        <p:txBody>
          <a:bodyPr>
            <a:normAutofit fontScale="70000" lnSpcReduction="20000"/>
          </a:bodyPr>
          <a:lstStyle/>
          <a:p>
            <a:pPr marL="0" indent="0">
              <a:buNone/>
            </a:pPr>
            <a:r>
              <a:rPr lang="sl-SI" dirty="0"/>
              <a:t>Še več idej: </a:t>
            </a:r>
          </a:p>
          <a:p>
            <a:pPr marL="0" indent="0">
              <a:buNone/>
            </a:pPr>
            <a:r>
              <a:rPr lang="sl-SI" dirty="0">
                <a:hlinkClick r:id="rId2"/>
              </a:rPr>
              <a:t>http://okusno.je/zdravo/cas-je-za-smuti.html</a:t>
            </a:r>
            <a:endParaRPr lang="en-US" dirty="0"/>
          </a:p>
        </p:txBody>
      </p:sp>
      <p:pic>
        <p:nvPicPr>
          <p:cNvPr id="4" name="Picture 3">
            <a:extLst>
              <a:ext uri="{FF2B5EF4-FFF2-40B4-BE49-F238E27FC236}">
                <a16:creationId xmlns:a16="http://schemas.microsoft.com/office/drawing/2014/main" id="{3D8FC84E-E96A-48AC-97D1-BF936E98109C}"/>
              </a:ext>
            </a:extLst>
          </p:cNvPr>
          <p:cNvPicPr>
            <a:picLocks noChangeAspect="1"/>
          </p:cNvPicPr>
          <p:nvPr/>
        </p:nvPicPr>
        <p:blipFill>
          <a:blip r:embed="rId3"/>
          <a:stretch>
            <a:fillRect/>
          </a:stretch>
        </p:blipFill>
        <p:spPr>
          <a:xfrm>
            <a:off x="1680214" y="1706730"/>
            <a:ext cx="9016765" cy="3444539"/>
          </a:xfrm>
          <a:prstGeom prst="rect">
            <a:avLst/>
          </a:prstGeom>
        </p:spPr>
      </p:pic>
    </p:spTree>
    <p:extLst>
      <p:ext uri="{BB962C8B-B14F-4D97-AF65-F5344CB8AC3E}">
        <p14:creationId xmlns:p14="http://schemas.microsoft.com/office/powerpoint/2010/main" val="38220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1CAB7C-8C8D-4345-925C-52B0FBA5FC62}"/>
              </a:ext>
            </a:extLst>
          </p:cNvPr>
          <p:cNvPicPr>
            <a:picLocks noChangeAspect="1"/>
          </p:cNvPicPr>
          <p:nvPr/>
        </p:nvPicPr>
        <p:blipFill>
          <a:blip r:embed="rId2"/>
          <a:stretch>
            <a:fillRect/>
          </a:stretch>
        </p:blipFill>
        <p:spPr>
          <a:xfrm>
            <a:off x="3105150" y="3779574"/>
            <a:ext cx="4824412" cy="2721300"/>
          </a:xfrm>
          <a:prstGeom prst="rect">
            <a:avLst/>
          </a:prstGeom>
        </p:spPr>
      </p:pic>
      <p:sp>
        <p:nvSpPr>
          <p:cNvPr id="2" name="Title 1"/>
          <p:cNvSpPr>
            <a:spLocks noGrp="1"/>
          </p:cNvSpPr>
          <p:nvPr>
            <p:ph type="title"/>
          </p:nvPr>
        </p:nvSpPr>
        <p:spPr>
          <a:xfrm>
            <a:off x="866503" y="357126"/>
            <a:ext cx="10058400" cy="788988"/>
          </a:xfrm>
        </p:spPr>
        <p:txBody>
          <a:bodyPr/>
          <a:lstStyle/>
          <a:p>
            <a:r>
              <a:rPr lang="sl-SI" dirty="0">
                <a:solidFill>
                  <a:srgbClr val="7030A0"/>
                </a:solidFill>
              </a:rPr>
              <a:t>Če ti smuti ne „diši“ si pripravi:</a:t>
            </a:r>
            <a:endParaRPr lang="en-US" dirty="0"/>
          </a:p>
        </p:txBody>
      </p:sp>
      <p:sp>
        <p:nvSpPr>
          <p:cNvPr id="3" name="Content Placeholder 2"/>
          <p:cNvSpPr>
            <a:spLocks noGrp="1"/>
          </p:cNvSpPr>
          <p:nvPr>
            <p:ph sz="half" idx="1"/>
          </p:nvPr>
        </p:nvSpPr>
        <p:spPr>
          <a:xfrm>
            <a:off x="1419226" y="1907850"/>
            <a:ext cx="5959034" cy="2481324"/>
          </a:xfrm>
        </p:spPr>
        <p:txBody>
          <a:bodyPr>
            <a:normAutofit/>
          </a:bodyPr>
          <a:lstStyle/>
          <a:p>
            <a:pPr marL="0" indent="0">
              <a:buNone/>
            </a:pPr>
            <a:r>
              <a:rPr lang="sl-SI" dirty="0">
                <a:hlinkClick r:id="rId3"/>
              </a:rPr>
              <a:t>Najboljša limonada</a:t>
            </a:r>
            <a:r>
              <a:rPr lang="sl-SI" dirty="0"/>
              <a:t> </a:t>
            </a:r>
          </a:p>
          <a:p>
            <a:pPr marL="0" indent="0">
              <a:buNone/>
            </a:pPr>
            <a:r>
              <a:rPr lang="en-US" dirty="0" err="1">
                <a:hlinkClick r:id="rId4"/>
              </a:rPr>
              <a:t>Voda</a:t>
            </a:r>
            <a:r>
              <a:rPr lang="en-US" dirty="0">
                <a:hlinkClick r:id="rId4"/>
              </a:rPr>
              <a:t> z </a:t>
            </a:r>
            <a:r>
              <a:rPr lang="en-US" dirty="0" err="1">
                <a:hlinkClick r:id="rId4"/>
              </a:rPr>
              <a:t>okusom</a:t>
            </a:r>
            <a:endParaRPr lang="sl-SI" dirty="0"/>
          </a:p>
        </p:txBody>
      </p:sp>
      <p:pic>
        <p:nvPicPr>
          <p:cNvPr id="4" name="Picture 3">
            <a:extLst>
              <a:ext uri="{FF2B5EF4-FFF2-40B4-BE49-F238E27FC236}">
                <a16:creationId xmlns:a16="http://schemas.microsoft.com/office/drawing/2014/main" id="{7C7F9DB0-07A0-4981-AEFE-0616D5F4B859}"/>
              </a:ext>
            </a:extLst>
          </p:cNvPr>
          <p:cNvPicPr>
            <a:picLocks noChangeAspect="1"/>
          </p:cNvPicPr>
          <p:nvPr/>
        </p:nvPicPr>
        <p:blipFill>
          <a:blip r:embed="rId5"/>
          <a:stretch>
            <a:fillRect/>
          </a:stretch>
        </p:blipFill>
        <p:spPr>
          <a:xfrm>
            <a:off x="7544988" y="357126"/>
            <a:ext cx="4018361" cy="3817443"/>
          </a:xfrm>
          <a:prstGeom prst="rect">
            <a:avLst/>
          </a:prstGeom>
        </p:spPr>
      </p:pic>
    </p:spTree>
    <p:extLst>
      <p:ext uri="{BB962C8B-B14F-4D97-AF65-F5344CB8AC3E}">
        <p14:creationId xmlns:p14="http://schemas.microsoft.com/office/powerpoint/2010/main" val="371616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Scroll: Horizontal 5">
            <a:extLst>
              <a:ext uri="{FF2B5EF4-FFF2-40B4-BE49-F238E27FC236}">
                <a16:creationId xmlns:a16="http://schemas.microsoft.com/office/drawing/2014/main" id="{88CFAA2D-F9EE-4AAD-9E25-F5EDE0F5C756}"/>
              </a:ext>
            </a:extLst>
          </p:cNvPr>
          <p:cNvSpPr/>
          <p:nvPr/>
        </p:nvSpPr>
        <p:spPr>
          <a:xfrm>
            <a:off x="2013994" y="1192192"/>
            <a:ext cx="8507391" cy="4201609"/>
          </a:xfrm>
          <a:prstGeom prst="horizontalScroll">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r>
              <a:rPr lang="sl-SI" sz="5400" b="1" dirty="0">
                <a:ln/>
                <a:solidFill>
                  <a:srgbClr val="C00000"/>
                </a:solidFill>
                <a:latin typeface="Bernard MT Condensed" panose="02050806060905020404" pitchFamily="18" charset="0"/>
              </a:rPr>
              <a:t>ZDRAVO OKOLJE</a:t>
            </a:r>
          </a:p>
        </p:txBody>
      </p:sp>
    </p:spTree>
    <p:extLst>
      <p:ext uri="{BB962C8B-B14F-4D97-AF65-F5344CB8AC3E}">
        <p14:creationId xmlns:p14="http://schemas.microsoft.com/office/powerpoint/2010/main" val="281170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6358C1-8EF6-4092-9FBA-206913944DB5}"/>
              </a:ext>
            </a:extLst>
          </p:cNvPr>
          <p:cNvSpPr txBox="1"/>
          <p:nvPr/>
        </p:nvSpPr>
        <p:spPr>
          <a:xfrm>
            <a:off x="2819400" y="701486"/>
            <a:ext cx="8562975" cy="646331"/>
          </a:xfrm>
          <a:prstGeom prst="rect">
            <a:avLst/>
          </a:prstGeom>
          <a:noFill/>
        </p:spPr>
        <p:txBody>
          <a:bodyPr wrap="square" rtlCol="0">
            <a:spAutoFit/>
          </a:bodyPr>
          <a:lstStyle/>
          <a:p>
            <a:r>
              <a:rPr lang="sl-SI" sz="3600" dirty="0">
                <a:solidFill>
                  <a:srgbClr val="C00000"/>
                </a:solidFill>
              </a:rPr>
              <a:t>Ni zdravja brez zdravega okolja!</a:t>
            </a:r>
          </a:p>
        </p:txBody>
      </p:sp>
      <p:sp>
        <p:nvSpPr>
          <p:cNvPr id="3" name="TextBox 2">
            <a:extLst>
              <a:ext uri="{FF2B5EF4-FFF2-40B4-BE49-F238E27FC236}">
                <a16:creationId xmlns:a16="http://schemas.microsoft.com/office/drawing/2014/main" id="{86F1DA9B-AEBA-4F0E-9EEE-52733821274F}"/>
              </a:ext>
            </a:extLst>
          </p:cNvPr>
          <p:cNvSpPr txBox="1"/>
          <p:nvPr/>
        </p:nvSpPr>
        <p:spPr>
          <a:xfrm>
            <a:off x="762001" y="2093863"/>
            <a:ext cx="11048999" cy="3416320"/>
          </a:xfrm>
          <a:prstGeom prst="rect">
            <a:avLst/>
          </a:prstGeom>
          <a:noFill/>
        </p:spPr>
        <p:txBody>
          <a:bodyPr wrap="square" rtlCol="0">
            <a:spAutoFit/>
          </a:bodyPr>
          <a:lstStyle/>
          <a:p>
            <a:r>
              <a:rPr lang="sl-SI" b="1" dirty="0">
                <a:latin typeface="Arial" panose="020B0604020202020204" pitchFamily="34" charset="0"/>
                <a:cs typeface="Arial" panose="020B0604020202020204" pitchFamily="34" charset="0"/>
              </a:rPr>
              <a:t>Najprej si poglej kratke filmčke:</a:t>
            </a:r>
          </a:p>
          <a:p>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l-SI" b="1" dirty="0">
                <a:latin typeface="Arial" panose="020B0604020202020204" pitchFamily="34" charset="0"/>
                <a:cs typeface="Arial" panose="020B0604020202020204" pitchFamily="34" charset="0"/>
              </a:rPr>
              <a:t>Onesnaženost zraka z delci PM10: </a:t>
            </a:r>
            <a:r>
              <a:rPr lang="sl-SI" b="1" dirty="0">
                <a:latin typeface="Arial" panose="020B0604020202020204" pitchFamily="34" charset="0"/>
                <a:cs typeface="Arial" panose="020B0604020202020204" pitchFamily="34" charset="0"/>
                <a:hlinkClick r:id="rId3"/>
              </a:rPr>
              <a:t>https://www.youtube.com/watch?v=lqnlHOulyUs</a:t>
            </a: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l-SI" b="1" dirty="0">
                <a:latin typeface="Arial" panose="020B0604020202020204" pitchFamily="34" charset="0"/>
                <a:cs typeface="Arial" panose="020B0604020202020204" pitchFamily="34" charset="0"/>
              </a:rPr>
              <a:t>Mali ukrepi za bolj zdravo okolje: </a:t>
            </a:r>
            <a:r>
              <a:rPr lang="sl-SI" b="1" dirty="0">
                <a:latin typeface="Arial" panose="020B0604020202020204" pitchFamily="34" charset="0"/>
                <a:cs typeface="Arial" panose="020B0604020202020204" pitchFamily="34" charset="0"/>
                <a:hlinkClick r:id="rId4"/>
              </a:rPr>
              <a:t>https://www.youtube.com/watch?v=baxCv9WIaCE</a:t>
            </a: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l-SI" b="1" dirty="0">
                <a:latin typeface="Arial" panose="020B0604020202020204" pitchFamily="34" charset="0"/>
                <a:cs typeface="Arial" panose="020B0604020202020204" pitchFamily="34" charset="0"/>
              </a:rPr>
              <a:t>Podnebne spremembe: </a:t>
            </a:r>
            <a:r>
              <a:rPr lang="sl-SI" b="1" dirty="0">
                <a:latin typeface="Arial" panose="020B0604020202020204" pitchFamily="34" charset="0"/>
                <a:cs typeface="Arial" panose="020B0604020202020204" pitchFamily="34" charset="0"/>
                <a:hlinkClick r:id="rId5"/>
              </a:rPr>
              <a:t>https://www.youtube.com/watch?v=wA-ulZWTYzI</a:t>
            </a: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l-SI" b="1" dirty="0">
                <a:latin typeface="Arial" panose="020B0604020202020204" pitchFamily="34" charset="0"/>
                <a:cs typeface="Arial" panose="020B0604020202020204" pitchFamily="34" charset="0"/>
              </a:rPr>
              <a:t>Koliko posamezna država onesnažuje okolje: </a:t>
            </a:r>
            <a:r>
              <a:rPr lang="sl-SI" b="1" dirty="0">
                <a:latin typeface="Arial" panose="020B0604020202020204" pitchFamily="34" charset="0"/>
                <a:cs typeface="Arial" panose="020B0604020202020204" pitchFamily="34" charset="0"/>
                <a:hlinkClick r:id="rId6"/>
              </a:rPr>
              <a:t>https://www.youtube.com/watch?v=VWOHVc7G-UI</a:t>
            </a: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l-SI" b="1" dirty="0">
                <a:latin typeface="Arial" panose="020B0604020202020204" pitchFamily="34" charset="0"/>
                <a:cs typeface="Arial" panose="020B0604020202020204" pitchFamily="34" charset="0"/>
              </a:rPr>
              <a:t>Ohranimo deževni gozd: </a:t>
            </a:r>
            <a:r>
              <a:rPr lang="sl-SI" b="1" dirty="0">
                <a:latin typeface="Arial" panose="020B0604020202020204" pitchFamily="34" charset="0"/>
                <a:cs typeface="Arial" panose="020B0604020202020204" pitchFamily="34" charset="0"/>
                <a:hlinkClick r:id="rId5"/>
              </a:rPr>
              <a:t>https://www.youtube.com/watch?v=wA-ulZWTYzI</a:t>
            </a: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l-SI" dirty="0"/>
          </a:p>
        </p:txBody>
      </p:sp>
    </p:spTree>
    <p:extLst>
      <p:ext uri="{BB962C8B-B14F-4D97-AF65-F5344CB8AC3E}">
        <p14:creationId xmlns:p14="http://schemas.microsoft.com/office/powerpoint/2010/main" val="169920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7300" y="194973"/>
            <a:ext cx="8259843" cy="607748"/>
          </a:xfrm>
        </p:spPr>
        <p:txBody>
          <a:bodyPr>
            <a:normAutofit/>
          </a:bodyPr>
          <a:lstStyle/>
          <a:p>
            <a:r>
              <a:rPr lang="sl-SI" sz="3200" dirty="0"/>
              <a:t>V mesecu aprilu ima naša Zemlja rojstni dan</a:t>
            </a:r>
            <a:endParaRPr lang="en-US" sz="3200" dirty="0"/>
          </a:p>
        </p:txBody>
      </p:sp>
      <p:sp>
        <p:nvSpPr>
          <p:cNvPr id="9" name="TextBox 8">
            <a:extLst>
              <a:ext uri="{FF2B5EF4-FFF2-40B4-BE49-F238E27FC236}">
                <a16:creationId xmlns:a16="http://schemas.microsoft.com/office/drawing/2014/main" id="{E09CD20C-B76E-4049-B155-46732186B4FB}"/>
              </a:ext>
            </a:extLst>
          </p:cNvPr>
          <p:cNvSpPr txBox="1"/>
          <p:nvPr/>
        </p:nvSpPr>
        <p:spPr>
          <a:xfrm>
            <a:off x="914201" y="3557270"/>
            <a:ext cx="9759723" cy="830997"/>
          </a:xfrm>
          <a:prstGeom prst="rect">
            <a:avLst/>
          </a:prstGeom>
          <a:noFill/>
        </p:spPr>
        <p:txBody>
          <a:bodyPr wrap="none" rtlCol="0">
            <a:spAutoFit/>
          </a:bodyPr>
          <a:lstStyle/>
          <a:p>
            <a:pPr algn="ctr"/>
            <a:r>
              <a:rPr lang="sl-SI" sz="2400" b="1" dirty="0">
                <a:solidFill>
                  <a:schemeClr val="tx2"/>
                </a:solidFill>
              </a:rPr>
              <a:t>Seveda se za tak dan spodobi, da se spomnimo na našo „slavljenko“! </a:t>
            </a:r>
            <a:br>
              <a:rPr lang="sl-SI" sz="2400" b="1" dirty="0">
                <a:solidFill>
                  <a:schemeClr val="tx2"/>
                </a:solidFill>
              </a:rPr>
            </a:br>
            <a:endParaRPr lang="sl-SI" sz="2400" b="1" i="1" dirty="0">
              <a:solidFill>
                <a:schemeClr val="tx2"/>
              </a:solidFill>
            </a:endParaRPr>
          </a:p>
        </p:txBody>
      </p:sp>
      <p:pic>
        <p:nvPicPr>
          <p:cNvPr id="1026" name="Picture 2" descr="22. april je svetovni dan zemlj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564" y="835081"/>
            <a:ext cx="4166957" cy="2731227"/>
          </a:xfrm>
          <a:prstGeom prst="rect">
            <a:avLst/>
          </a:prstGeom>
          <a:noFill/>
          <a:extLst>
            <a:ext uri="{909E8E84-426E-40DD-AFC4-6F175D3DCCD1}">
              <a14:hiddenFill xmlns:a14="http://schemas.microsoft.com/office/drawing/2010/main">
                <a:solidFill>
                  <a:srgbClr val="FFFFFF"/>
                </a:solidFill>
              </a14:hiddenFill>
            </a:ext>
          </a:extLst>
        </p:spPr>
      </p:pic>
      <p:sp>
        <p:nvSpPr>
          <p:cNvPr id="3" name="Pravokotnik 2"/>
          <p:cNvSpPr/>
          <p:nvPr/>
        </p:nvSpPr>
        <p:spPr>
          <a:xfrm>
            <a:off x="409303" y="4524327"/>
            <a:ext cx="4580709" cy="2031325"/>
          </a:xfrm>
          <a:prstGeom prst="rect">
            <a:avLst/>
          </a:prstGeom>
          <a:ln w="38100">
            <a:solidFill>
              <a:schemeClr val="accent4">
                <a:lumMod val="75000"/>
              </a:schemeClr>
            </a:solidFill>
          </a:ln>
        </p:spPr>
        <p:txBody>
          <a:bodyPr wrap="square">
            <a:spAutoFit/>
          </a:bodyPr>
          <a:lstStyle/>
          <a:p>
            <a:pPr algn="ctr"/>
            <a:r>
              <a:rPr lang="sl-SI" b="1" dirty="0">
                <a:solidFill>
                  <a:schemeClr val="tx2"/>
                </a:solidFill>
              </a:rPr>
              <a:t>Preseneti jo in ji kaj lepega nariši na temo:</a:t>
            </a:r>
          </a:p>
          <a:p>
            <a:pPr marL="285750" indent="-285750" algn="ctr">
              <a:buFontTx/>
              <a:buChar char="-"/>
            </a:pPr>
            <a:r>
              <a:rPr lang="sl-SI" b="1" dirty="0">
                <a:solidFill>
                  <a:schemeClr val="tx2"/>
                </a:solidFill>
              </a:rPr>
              <a:t>Lepote Zemlje,</a:t>
            </a:r>
          </a:p>
          <a:p>
            <a:pPr marL="285750" indent="-285750" algn="ctr">
              <a:buFontTx/>
              <a:buChar char="-"/>
            </a:pPr>
            <a:r>
              <a:rPr lang="sl-SI" b="1" dirty="0">
                <a:solidFill>
                  <a:schemeClr val="tx2"/>
                </a:solidFill>
              </a:rPr>
              <a:t>Cvetlični vrt ali</a:t>
            </a:r>
          </a:p>
          <a:p>
            <a:pPr marL="285750" indent="-285750" algn="ctr">
              <a:buFontTx/>
              <a:buChar char="-"/>
            </a:pPr>
            <a:r>
              <a:rPr lang="sl-SI" b="1" dirty="0">
                <a:solidFill>
                  <a:schemeClr val="tx2"/>
                </a:solidFill>
              </a:rPr>
              <a:t>Pravljični gozd.</a:t>
            </a:r>
            <a:br>
              <a:rPr lang="sl-SI" b="1" dirty="0">
                <a:solidFill>
                  <a:schemeClr val="tx2"/>
                </a:solidFill>
              </a:rPr>
            </a:br>
            <a:br>
              <a:rPr lang="sl-SI" b="1" i="1" dirty="0"/>
            </a:br>
            <a:r>
              <a:rPr lang="sl-SI" b="1" i="1" dirty="0">
                <a:solidFill>
                  <a:schemeClr val="tx2"/>
                </a:solidFill>
              </a:rPr>
              <a:t>Risbico opremi z imenom in razredom.</a:t>
            </a:r>
          </a:p>
        </p:txBody>
      </p:sp>
      <p:sp>
        <p:nvSpPr>
          <p:cNvPr id="12" name="Pravokotnik 11"/>
          <p:cNvSpPr/>
          <p:nvPr/>
        </p:nvSpPr>
        <p:spPr>
          <a:xfrm>
            <a:off x="7283228" y="5009557"/>
            <a:ext cx="4580709" cy="1354217"/>
          </a:xfrm>
          <a:prstGeom prst="rect">
            <a:avLst/>
          </a:prstGeom>
          <a:ln w="38100">
            <a:solidFill>
              <a:schemeClr val="accent4">
                <a:lumMod val="75000"/>
              </a:schemeClr>
            </a:solidFill>
          </a:ln>
        </p:spPr>
        <p:txBody>
          <a:bodyPr wrap="square">
            <a:spAutoFit/>
          </a:bodyPr>
          <a:lstStyle/>
          <a:p>
            <a:pPr algn="ctr"/>
            <a:r>
              <a:rPr lang="sl-SI" b="1" dirty="0">
                <a:solidFill>
                  <a:schemeClr val="tx2"/>
                </a:solidFill>
              </a:rPr>
              <a:t>NE SMEMO POZABITI OHRANJATI NAŠO ZEMLJO ČISTO!</a:t>
            </a:r>
          </a:p>
          <a:p>
            <a:pPr algn="ctr"/>
            <a:endParaRPr lang="sl-SI" b="1" dirty="0">
              <a:solidFill>
                <a:schemeClr val="tx2"/>
              </a:solidFill>
            </a:endParaRPr>
          </a:p>
          <a:p>
            <a:pPr algn="ctr"/>
            <a:r>
              <a:rPr lang="sl-SI" sz="1400" b="1" dirty="0">
                <a:solidFill>
                  <a:schemeClr val="tx2"/>
                </a:solidFill>
              </a:rPr>
              <a:t>POČISTI OKOLICO SVOJE HIŠE, ČE ŽIVIŠ V BLOKU PA POSPRAVI STANOVANJE ALI VSAJ SVOJO SOBO.</a:t>
            </a:r>
            <a:endParaRPr lang="sl-SI" sz="1400" b="1" i="1" dirty="0">
              <a:solidFill>
                <a:schemeClr val="tx2"/>
              </a:solidFill>
            </a:endParaRPr>
          </a:p>
        </p:txBody>
      </p:sp>
      <p:pic>
        <p:nvPicPr>
          <p:cNvPr id="4" name="Slika 3"/>
          <p:cNvPicPr>
            <a:picLocks noChangeAspect="1"/>
          </p:cNvPicPr>
          <p:nvPr/>
        </p:nvPicPr>
        <p:blipFill>
          <a:blip r:embed="rId4"/>
          <a:stretch>
            <a:fillRect/>
          </a:stretch>
        </p:blipFill>
        <p:spPr>
          <a:xfrm rot="20896226">
            <a:off x="5178540" y="3905976"/>
            <a:ext cx="1876425" cy="2438400"/>
          </a:xfrm>
          <a:prstGeom prst="ellipse">
            <a:avLst/>
          </a:prstGeom>
          <a:ln>
            <a:noFill/>
          </a:ln>
          <a:effectLst>
            <a:softEdge rad="112500"/>
          </a:effectLst>
        </p:spPr>
      </p:pic>
      <p:sp>
        <p:nvSpPr>
          <p:cNvPr id="5" name="PoljeZBesedilom 4"/>
          <p:cNvSpPr txBox="1"/>
          <p:nvPr/>
        </p:nvSpPr>
        <p:spPr>
          <a:xfrm>
            <a:off x="5222220" y="6186483"/>
            <a:ext cx="2061008" cy="646331"/>
          </a:xfrm>
          <a:prstGeom prst="rect">
            <a:avLst/>
          </a:prstGeom>
          <a:noFill/>
        </p:spPr>
        <p:txBody>
          <a:bodyPr wrap="square" rtlCol="0">
            <a:spAutoFit/>
          </a:bodyPr>
          <a:lstStyle/>
          <a:p>
            <a:pPr algn="ctr"/>
            <a:r>
              <a:rPr lang="sl-SI" dirty="0">
                <a:solidFill>
                  <a:schemeClr val="tx2"/>
                </a:solidFill>
              </a:rPr>
              <a:t>NE POZABI FOTOGRAFIRATI!</a:t>
            </a:r>
          </a:p>
        </p:txBody>
      </p:sp>
    </p:spTree>
    <p:extLst>
      <p:ext uri="{BB962C8B-B14F-4D97-AF65-F5344CB8AC3E}">
        <p14:creationId xmlns:p14="http://schemas.microsoft.com/office/powerpoint/2010/main" val="124674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8209C50E-FD66-4E57-8B9B-10CC6A7F6C6B}"/>
              </a:ext>
            </a:extLst>
          </p:cNvPr>
          <p:cNvSpPr/>
          <p:nvPr/>
        </p:nvSpPr>
        <p:spPr>
          <a:xfrm>
            <a:off x="2062222" y="1217975"/>
            <a:ext cx="8507391" cy="4201609"/>
          </a:xfrm>
          <a:prstGeom prst="horizontalScroll">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r>
              <a:rPr lang="sl-SI" sz="5400" dirty="0">
                <a:solidFill>
                  <a:schemeClr val="accent6">
                    <a:lumMod val="50000"/>
                  </a:schemeClr>
                </a:solidFill>
                <a:latin typeface="Goudy Stout" panose="0202090407030B020401" pitchFamily="18" charset="0"/>
              </a:rPr>
              <a:t>NOVI IZZIVI</a:t>
            </a:r>
            <a:endParaRPr lang="sl-SI" sz="5400" b="1" dirty="0">
              <a:ln/>
              <a:solidFill>
                <a:srgbClr val="C00000"/>
              </a:solidFill>
              <a:latin typeface="Bernard MT Condensed" panose="02050806060905020404" pitchFamily="18" charset="0"/>
            </a:endParaRPr>
          </a:p>
        </p:txBody>
      </p:sp>
    </p:spTree>
    <p:extLst>
      <p:ext uri="{BB962C8B-B14F-4D97-AF65-F5344CB8AC3E}">
        <p14:creationId xmlns:p14="http://schemas.microsoft.com/office/powerpoint/2010/main" val="284082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01477" y="1985377"/>
            <a:ext cx="9551043" cy="1188720"/>
          </a:xfrm>
        </p:spPr>
        <p:txBody>
          <a:bodyPr>
            <a:normAutofit/>
          </a:bodyPr>
          <a:lstStyle/>
          <a:p>
            <a:pPr algn="ctr"/>
            <a:r>
              <a:rPr lang="sl-SI" dirty="0">
                <a:solidFill>
                  <a:schemeClr val="accent6">
                    <a:lumMod val="50000"/>
                  </a:schemeClr>
                </a:solidFill>
              </a:rPr>
              <a:t>Sedaj pa te vabim, da sprejmeš </a:t>
            </a:r>
            <a:r>
              <a:rPr lang="sl-SI" u="sng" dirty="0">
                <a:solidFill>
                  <a:schemeClr val="accent6">
                    <a:lumMod val="50000"/>
                  </a:schemeClr>
                </a:solidFill>
              </a:rPr>
              <a:t>enega</a:t>
            </a:r>
            <a:r>
              <a:rPr lang="sl-SI" dirty="0">
                <a:solidFill>
                  <a:schemeClr val="accent6">
                    <a:lumMod val="50000"/>
                  </a:schemeClr>
                </a:solidFill>
              </a:rPr>
              <a:t> izmed naslednjih izzivov in se ga resnično lotiš: </a:t>
            </a:r>
            <a:endParaRPr lang="en-US" dirty="0">
              <a:solidFill>
                <a:schemeClr val="accent6">
                  <a:lumMod val="50000"/>
                </a:schemeClr>
              </a:solidFill>
            </a:endParaRPr>
          </a:p>
        </p:txBody>
      </p:sp>
    </p:spTree>
    <p:extLst>
      <p:ext uri="{BB962C8B-B14F-4D97-AF65-F5344CB8AC3E}">
        <p14:creationId xmlns:p14="http://schemas.microsoft.com/office/powerpoint/2010/main" val="418351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628332"/>
          </a:xfrm>
        </p:spPr>
        <p:txBody>
          <a:bodyPr/>
          <a:lstStyle/>
          <a:p>
            <a:r>
              <a:rPr lang="sl-SI" dirty="0"/>
              <a:t>Dragi učenec / učenka</a:t>
            </a:r>
            <a:endParaRPr lang="en-US" dirty="0"/>
          </a:p>
        </p:txBody>
      </p:sp>
      <p:sp>
        <p:nvSpPr>
          <p:cNvPr id="3" name="Content Placeholder 2"/>
          <p:cNvSpPr>
            <a:spLocks noGrp="1"/>
          </p:cNvSpPr>
          <p:nvPr>
            <p:ph idx="1"/>
          </p:nvPr>
        </p:nvSpPr>
        <p:spPr>
          <a:xfrm>
            <a:off x="950322" y="1827621"/>
            <a:ext cx="10058400" cy="628333"/>
          </a:xfrm>
        </p:spPr>
        <p:txBody>
          <a:bodyPr>
            <a:normAutofit/>
          </a:bodyPr>
          <a:lstStyle/>
          <a:p>
            <a:pPr marL="0" indent="0">
              <a:buNone/>
            </a:pPr>
            <a:r>
              <a:rPr lang="sl-SI" dirty="0"/>
              <a:t>7. aprila  smo obeležili: SVETOVNI DAN ZDRAVJA.</a:t>
            </a:r>
          </a:p>
          <a:p>
            <a:pPr marL="0" indent="0">
              <a:buNone/>
            </a:pPr>
            <a:endParaRPr lang="en-US" dirty="0"/>
          </a:p>
        </p:txBody>
      </p:sp>
      <p:sp>
        <p:nvSpPr>
          <p:cNvPr id="4" name="Content Placeholder 2">
            <a:extLst>
              <a:ext uri="{FF2B5EF4-FFF2-40B4-BE49-F238E27FC236}">
                <a16:creationId xmlns:a16="http://schemas.microsoft.com/office/drawing/2014/main" id="{C7043970-3A3F-4132-A0F4-AD9E8D41F3CC}"/>
              </a:ext>
            </a:extLst>
          </p:cNvPr>
          <p:cNvSpPr txBox="1">
            <a:spLocks/>
          </p:cNvSpPr>
          <p:nvPr/>
        </p:nvSpPr>
        <p:spPr>
          <a:xfrm>
            <a:off x="1066800" y="2933382"/>
            <a:ext cx="10058400" cy="11909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r>
              <a:rPr lang="sl-SI" dirty="0"/>
              <a:t>Tvoj današnji šolski dan bo potekal drugače kot običajno. Želim ti, da si današnji čas vzameš čisto zase, da zadihaš, se sprostiš in pomisliš na svoje bližnje. Tudi to je pot k osebnemu zdravju. </a:t>
            </a:r>
          </a:p>
          <a:p>
            <a:pPr marL="0" indent="0">
              <a:buFont typeface="Arial" pitchFamily="34" charset="0"/>
              <a:buNone/>
            </a:pPr>
            <a:endParaRPr lang="sl-SI" dirty="0"/>
          </a:p>
        </p:txBody>
      </p:sp>
      <p:sp>
        <p:nvSpPr>
          <p:cNvPr id="5" name="Content Placeholder 2">
            <a:extLst>
              <a:ext uri="{FF2B5EF4-FFF2-40B4-BE49-F238E27FC236}">
                <a16:creationId xmlns:a16="http://schemas.microsoft.com/office/drawing/2014/main" id="{273391B5-9BDC-44C2-ADF9-5AEE2CC02B39}"/>
              </a:ext>
            </a:extLst>
          </p:cNvPr>
          <p:cNvSpPr txBox="1">
            <a:spLocks/>
          </p:cNvSpPr>
          <p:nvPr/>
        </p:nvSpPr>
        <p:spPr>
          <a:xfrm>
            <a:off x="1066800" y="4601754"/>
            <a:ext cx="10058400" cy="905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r>
              <a:rPr lang="sl-SI" dirty="0"/>
              <a:t>(Svetujem ti, da tale powerpoint gledaš v načinu predstavitve, da bodo do izraza prišli vsi učinki in povezave.)</a:t>
            </a:r>
            <a:endParaRPr lang="en-US" dirty="0"/>
          </a:p>
        </p:txBody>
      </p:sp>
    </p:spTree>
    <p:extLst>
      <p:ext uri="{BB962C8B-B14F-4D97-AF65-F5344CB8AC3E}">
        <p14:creationId xmlns:p14="http://schemas.microsoft.com/office/powerpoint/2010/main" val="225353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694" y="612090"/>
            <a:ext cx="10453867" cy="535068"/>
          </a:xfrm>
        </p:spPr>
        <p:txBody>
          <a:bodyPr>
            <a:normAutofit fontScale="90000"/>
          </a:bodyPr>
          <a:lstStyle/>
          <a:p>
            <a:r>
              <a:rPr lang="sl-SI" dirty="0">
                <a:solidFill>
                  <a:schemeClr val="accent6">
                    <a:lumMod val="50000"/>
                  </a:schemeClr>
                </a:solidFill>
                <a:latin typeface="Goudy Stout" panose="0202090407030B020401" pitchFamily="18" charset="0"/>
              </a:rPr>
              <a:t>IZZIV 1</a:t>
            </a:r>
            <a:r>
              <a:rPr lang="sl-SI" dirty="0">
                <a:solidFill>
                  <a:schemeClr val="accent6">
                    <a:lumMod val="50000"/>
                  </a:schemeClr>
                </a:solidFill>
              </a:rPr>
              <a:t>: Izdelaj mandalo iz naključnih materialov</a:t>
            </a:r>
            <a:endParaRPr lang="en-US" dirty="0">
              <a:solidFill>
                <a:schemeClr val="accent6">
                  <a:lumMod val="50000"/>
                </a:schemeClr>
              </a:solidFill>
            </a:endParaRPr>
          </a:p>
        </p:txBody>
      </p:sp>
      <p:pic>
        <p:nvPicPr>
          <p:cNvPr id="3" name="Picture 2">
            <a:extLst>
              <a:ext uri="{FF2B5EF4-FFF2-40B4-BE49-F238E27FC236}">
                <a16:creationId xmlns:a16="http://schemas.microsoft.com/office/drawing/2014/main" id="{FDBA5406-1648-401E-821F-E90A328F2553}"/>
              </a:ext>
            </a:extLst>
          </p:cNvPr>
          <p:cNvPicPr>
            <a:picLocks noChangeAspect="1"/>
          </p:cNvPicPr>
          <p:nvPr/>
        </p:nvPicPr>
        <p:blipFill>
          <a:blip r:embed="rId3"/>
          <a:stretch>
            <a:fillRect/>
          </a:stretch>
        </p:blipFill>
        <p:spPr>
          <a:xfrm>
            <a:off x="892492" y="1456380"/>
            <a:ext cx="2886671" cy="2162217"/>
          </a:xfrm>
          <a:prstGeom prst="rect">
            <a:avLst/>
          </a:prstGeom>
        </p:spPr>
      </p:pic>
      <p:pic>
        <p:nvPicPr>
          <p:cNvPr id="4" name="Picture 3">
            <a:extLst>
              <a:ext uri="{FF2B5EF4-FFF2-40B4-BE49-F238E27FC236}">
                <a16:creationId xmlns:a16="http://schemas.microsoft.com/office/drawing/2014/main" id="{491EF29E-7DDA-4DC3-BDEE-3B2E53E6673E}"/>
              </a:ext>
            </a:extLst>
          </p:cNvPr>
          <p:cNvPicPr>
            <a:picLocks noChangeAspect="1"/>
          </p:cNvPicPr>
          <p:nvPr/>
        </p:nvPicPr>
        <p:blipFill>
          <a:blip r:embed="rId4"/>
          <a:stretch>
            <a:fillRect/>
          </a:stretch>
        </p:blipFill>
        <p:spPr>
          <a:xfrm>
            <a:off x="9005104" y="3784137"/>
            <a:ext cx="2248202" cy="2248202"/>
          </a:xfrm>
          <a:prstGeom prst="rect">
            <a:avLst/>
          </a:prstGeom>
        </p:spPr>
      </p:pic>
      <p:pic>
        <p:nvPicPr>
          <p:cNvPr id="5" name="Picture 4">
            <a:extLst>
              <a:ext uri="{FF2B5EF4-FFF2-40B4-BE49-F238E27FC236}">
                <a16:creationId xmlns:a16="http://schemas.microsoft.com/office/drawing/2014/main" id="{9081B9D7-4B2A-4F91-995A-21AA2BD50F2F}"/>
              </a:ext>
            </a:extLst>
          </p:cNvPr>
          <p:cNvPicPr>
            <a:picLocks noChangeAspect="1"/>
          </p:cNvPicPr>
          <p:nvPr/>
        </p:nvPicPr>
        <p:blipFill>
          <a:blip r:embed="rId5"/>
          <a:stretch>
            <a:fillRect/>
          </a:stretch>
        </p:blipFill>
        <p:spPr>
          <a:xfrm>
            <a:off x="2382029" y="4320511"/>
            <a:ext cx="3249231" cy="2162216"/>
          </a:xfrm>
          <a:prstGeom prst="rect">
            <a:avLst/>
          </a:prstGeom>
        </p:spPr>
      </p:pic>
      <p:pic>
        <p:nvPicPr>
          <p:cNvPr id="3074" name="Picture 2" descr="Grapat Mandala – Blue Coins | Growing Kind">
            <a:extLst>
              <a:ext uri="{FF2B5EF4-FFF2-40B4-BE49-F238E27FC236}">
                <a16:creationId xmlns:a16="http://schemas.microsoft.com/office/drawing/2014/main" id="{0353B80C-82B8-4552-90CD-491513D270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2232" y="1425410"/>
            <a:ext cx="2248202" cy="21528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DF832A0-272A-4E9B-A299-544F62192B73}"/>
              </a:ext>
            </a:extLst>
          </p:cNvPr>
          <p:cNvPicPr>
            <a:picLocks noChangeAspect="1"/>
          </p:cNvPicPr>
          <p:nvPr/>
        </p:nvPicPr>
        <p:blipFill>
          <a:blip r:embed="rId7"/>
          <a:stretch>
            <a:fillRect/>
          </a:stretch>
        </p:blipFill>
        <p:spPr>
          <a:xfrm>
            <a:off x="4529769" y="1880042"/>
            <a:ext cx="2281394" cy="2162217"/>
          </a:xfrm>
          <a:prstGeom prst="rect">
            <a:avLst/>
          </a:prstGeom>
        </p:spPr>
      </p:pic>
      <p:pic>
        <p:nvPicPr>
          <p:cNvPr id="7" name="Picture 6">
            <a:extLst>
              <a:ext uri="{FF2B5EF4-FFF2-40B4-BE49-F238E27FC236}">
                <a16:creationId xmlns:a16="http://schemas.microsoft.com/office/drawing/2014/main" id="{02872EE4-A962-4E76-9C47-BA3BF9B5B80D}"/>
              </a:ext>
            </a:extLst>
          </p:cNvPr>
          <p:cNvPicPr>
            <a:picLocks noChangeAspect="1"/>
          </p:cNvPicPr>
          <p:nvPr/>
        </p:nvPicPr>
        <p:blipFill>
          <a:blip r:embed="rId8"/>
          <a:stretch>
            <a:fillRect/>
          </a:stretch>
        </p:blipFill>
        <p:spPr>
          <a:xfrm>
            <a:off x="6096000" y="4320511"/>
            <a:ext cx="2521954" cy="2045585"/>
          </a:xfrm>
          <a:prstGeom prst="rect">
            <a:avLst/>
          </a:prstGeom>
        </p:spPr>
      </p:pic>
      <p:sp>
        <p:nvSpPr>
          <p:cNvPr id="8" name="TextBox 7">
            <a:extLst>
              <a:ext uri="{FF2B5EF4-FFF2-40B4-BE49-F238E27FC236}">
                <a16:creationId xmlns:a16="http://schemas.microsoft.com/office/drawing/2014/main" id="{4D3D738F-4ACF-4378-9C57-92CF3BE02A9C}"/>
              </a:ext>
            </a:extLst>
          </p:cNvPr>
          <p:cNvSpPr txBox="1"/>
          <p:nvPr/>
        </p:nvSpPr>
        <p:spPr>
          <a:xfrm>
            <a:off x="620236" y="3873106"/>
            <a:ext cx="1529423" cy="2492990"/>
          </a:xfrm>
          <a:prstGeom prst="rect">
            <a:avLst/>
          </a:prstGeom>
          <a:noFill/>
        </p:spPr>
        <p:txBody>
          <a:bodyPr wrap="square" rtlCol="0">
            <a:spAutoFit/>
          </a:bodyPr>
          <a:lstStyle/>
          <a:p>
            <a:r>
              <a:rPr lang="sl-SI" sz="1200" dirty="0">
                <a:solidFill>
                  <a:schemeClr val="bg2">
                    <a:lumMod val="10000"/>
                  </a:schemeClr>
                </a:solidFill>
              </a:rPr>
              <a:t>Kaj je mandala?</a:t>
            </a:r>
          </a:p>
          <a:p>
            <a:r>
              <a:rPr lang="sl-SI" sz="1200" dirty="0">
                <a:solidFill>
                  <a:schemeClr val="bg2">
                    <a:lumMod val="10000"/>
                  </a:schemeClr>
                </a:solidFill>
              </a:rPr>
              <a:t>To je starodavni duhovni simbol, ki ga pogosto uporabljajo v umetnostni terapiji in kot obliko meditacije za umiritev. V somerni popolnosti kroga se skriva nekaj, kar nas še lažje napelje k ustvarjanju.</a:t>
            </a:r>
            <a:r>
              <a:rPr lang="sl-SI" sz="1000" dirty="0"/>
              <a:t>, </a:t>
            </a:r>
          </a:p>
        </p:txBody>
      </p:sp>
      <p:sp>
        <p:nvSpPr>
          <p:cNvPr id="10" name="PoljeZBesedilom 9"/>
          <p:cNvSpPr txBox="1"/>
          <p:nvPr/>
        </p:nvSpPr>
        <p:spPr>
          <a:xfrm>
            <a:off x="10129205" y="2508141"/>
            <a:ext cx="1962351" cy="646331"/>
          </a:xfrm>
          <a:prstGeom prst="rect">
            <a:avLst/>
          </a:prstGeom>
          <a:noFill/>
        </p:spPr>
        <p:txBody>
          <a:bodyPr wrap="square" rtlCol="0">
            <a:spAutoFit/>
          </a:bodyPr>
          <a:lstStyle/>
          <a:p>
            <a:pPr algn="ctr"/>
            <a:r>
              <a:rPr lang="sl-SI" dirty="0">
                <a:solidFill>
                  <a:schemeClr val="tx2"/>
                </a:solidFill>
              </a:rPr>
              <a:t>NE POZABI FOTOGRAFIRATI!</a:t>
            </a:r>
          </a:p>
        </p:txBody>
      </p:sp>
      <p:pic>
        <p:nvPicPr>
          <p:cNvPr id="11" name="Slika 10"/>
          <p:cNvPicPr>
            <a:picLocks noChangeAspect="1"/>
          </p:cNvPicPr>
          <p:nvPr/>
        </p:nvPicPr>
        <p:blipFill>
          <a:blip r:embed="rId9"/>
          <a:stretch>
            <a:fillRect/>
          </a:stretch>
        </p:blipFill>
        <p:spPr>
          <a:xfrm rot="20896226">
            <a:off x="9986869" y="67083"/>
            <a:ext cx="1876425" cy="2438400"/>
          </a:xfrm>
          <a:prstGeom prst="ellipse">
            <a:avLst/>
          </a:prstGeom>
          <a:ln>
            <a:noFill/>
          </a:ln>
          <a:effectLst>
            <a:softEdge rad="112500"/>
          </a:effectLst>
        </p:spPr>
      </p:pic>
    </p:spTree>
    <p:extLst>
      <p:ext uri="{BB962C8B-B14F-4D97-AF65-F5344CB8AC3E}">
        <p14:creationId xmlns:p14="http://schemas.microsoft.com/office/powerpoint/2010/main" val="187345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5236" y="222069"/>
            <a:ext cx="11379084" cy="1502228"/>
          </a:xfrm>
        </p:spPr>
        <p:txBody>
          <a:bodyPr>
            <a:normAutofit fontScale="90000"/>
          </a:bodyPr>
          <a:lstStyle/>
          <a:p>
            <a:r>
              <a:rPr lang="sl-SI" dirty="0">
                <a:solidFill>
                  <a:schemeClr val="accent6">
                    <a:lumMod val="50000"/>
                  </a:schemeClr>
                </a:solidFill>
                <a:latin typeface="Goudy Stout" panose="0202090407030B020401" pitchFamily="18" charset="0"/>
              </a:rPr>
              <a:t>IZZIV 2</a:t>
            </a:r>
            <a:r>
              <a:rPr lang="sl-SI" dirty="0">
                <a:solidFill>
                  <a:schemeClr val="accent6">
                    <a:lumMod val="50000"/>
                  </a:schemeClr>
                </a:solidFill>
              </a:rPr>
              <a:t>: </a:t>
            </a:r>
            <a:r>
              <a:rPr lang="sl-SI" sz="3100" dirty="0">
                <a:solidFill>
                  <a:schemeClr val="accent6">
                    <a:lumMod val="50000"/>
                  </a:schemeClr>
                </a:solidFill>
              </a:rPr>
              <a:t>Pospravi enega izmed svojih najbolj razmetanih predalov ali omaro z oblačili </a:t>
            </a:r>
            <a:br>
              <a:rPr lang="sl-SI" sz="2200" dirty="0">
                <a:solidFill>
                  <a:schemeClr val="accent6">
                    <a:lumMod val="50000"/>
                  </a:schemeClr>
                </a:solidFill>
              </a:rPr>
            </a:br>
            <a:r>
              <a:rPr lang="sl-SI" sz="2200" dirty="0">
                <a:solidFill>
                  <a:schemeClr val="accent6">
                    <a:lumMod val="50000"/>
                  </a:schemeClr>
                </a:solidFill>
              </a:rPr>
              <a:t>(Oblačil, ki jih ne potrebuješ več nikar ne zavrzi. Lahko jih podariš Rdečemu križu ali Karitasu – tudi menjava oblačil pripomore k zmanjšanemu onesnaževanju.) </a:t>
            </a:r>
            <a:endParaRPr lang="en-US" sz="2200" dirty="0">
              <a:solidFill>
                <a:schemeClr val="accent6">
                  <a:lumMod val="50000"/>
                </a:schemeClr>
              </a:solidFill>
            </a:endParaRPr>
          </a:p>
        </p:txBody>
      </p:sp>
      <p:pic>
        <p:nvPicPr>
          <p:cNvPr id="4098" name="Picture 2" descr="Messy Wardrobe Stock Photos - Download 1,299 Royalty Free Photos">
            <a:extLst>
              <a:ext uri="{FF2B5EF4-FFF2-40B4-BE49-F238E27FC236}">
                <a16:creationId xmlns:a16="http://schemas.microsoft.com/office/drawing/2014/main" id="{90B57924-D425-44D9-A03B-5A2A0E390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383" y="2668998"/>
            <a:ext cx="5368724" cy="35769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in on Closet Designs">
            <a:extLst>
              <a:ext uri="{FF2B5EF4-FFF2-40B4-BE49-F238E27FC236}">
                <a16:creationId xmlns:a16="http://schemas.microsoft.com/office/drawing/2014/main" id="{004E5413-B508-486D-A83A-380B5B53E5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1256" y="1552114"/>
            <a:ext cx="2904763" cy="499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57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5788" y="554216"/>
            <a:ext cx="10453867" cy="1216710"/>
          </a:xfrm>
        </p:spPr>
        <p:txBody>
          <a:bodyPr>
            <a:normAutofit/>
          </a:bodyPr>
          <a:lstStyle/>
          <a:p>
            <a:r>
              <a:rPr lang="sl-SI" dirty="0">
                <a:solidFill>
                  <a:schemeClr val="accent6">
                    <a:lumMod val="50000"/>
                  </a:schemeClr>
                </a:solidFill>
                <a:latin typeface="Goudy Stout" panose="0202090407030B020401" pitchFamily="18" charset="0"/>
              </a:rPr>
              <a:t>IZZIV 3</a:t>
            </a:r>
            <a:r>
              <a:rPr lang="sl-SI" dirty="0">
                <a:solidFill>
                  <a:schemeClr val="accent6">
                    <a:lumMod val="50000"/>
                  </a:schemeClr>
                </a:solidFill>
              </a:rPr>
              <a:t>: Napiši pismo hvaležnosti </a:t>
            </a:r>
            <a:br>
              <a:rPr lang="sl-SI" dirty="0">
                <a:solidFill>
                  <a:schemeClr val="accent6">
                    <a:lumMod val="50000"/>
                  </a:schemeClr>
                </a:solidFill>
              </a:rPr>
            </a:br>
            <a:r>
              <a:rPr lang="sl-SI" dirty="0">
                <a:solidFill>
                  <a:schemeClr val="accent6">
                    <a:lumMod val="50000"/>
                  </a:schemeClr>
                </a:solidFill>
              </a:rPr>
              <a:t>                                    enemu od svojih bližnjih</a:t>
            </a:r>
            <a:endParaRPr lang="en-US" dirty="0">
              <a:solidFill>
                <a:schemeClr val="accent6">
                  <a:lumMod val="50000"/>
                </a:schemeClr>
              </a:solidFill>
            </a:endParaRPr>
          </a:p>
        </p:txBody>
      </p:sp>
      <p:pic>
        <p:nvPicPr>
          <p:cNvPr id="10" name="Picture 9">
            <a:extLst>
              <a:ext uri="{FF2B5EF4-FFF2-40B4-BE49-F238E27FC236}">
                <a16:creationId xmlns:a16="http://schemas.microsoft.com/office/drawing/2014/main" id="{69E83A09-A435-44D5-8841-166DFFDCAC90}"/>
              </a:ext>
            </a:extLst>
          </p:cNvPr>
          <p:cNvPicPr>
            <a:picLocks noChangeAspect="1"/>
          </p:cNvPicPr>
          <p:nvPr/>
        </p:nvPicPr>
        <p:blipFill>
          <a:blip r:embed="rId3"/>
          <a:stretch>
            <a:fillRect/>
          </a:stretch>
        </p:blipFill>
        <p:spPr>
          <a:xfrm>
            <a:off x="2500132" y="2468302"/>
            <a:ext cx="4876800" cy="3657600"/>
          </a:xfrm>
          <a:prstGeom prst="rect">
            <a:avLst/>
          </a:prstGeom>
        </p:spPr>
      </p:pic>
      <p:pic>
        <p:nvPicPr>
          <p:cNvPr id="4102" name="Picture 6" descr="Fotografija osebe Pozitivna psihologija za boljše življenje.">
            <a:extLst>
              <a:ext uri="{FF2B5EF4-FFF2-40B4-BE49-F238E27FC236}">
                <a16:creationId xmlns:a16="http://schemas.microsoft.com/office/drawing/2014/main" id="{45D042A3-C557-4C6D-A046-FEC519D084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798" y="259466"/>
            <a:ext cx="2639414" cy="659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16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9066" y="285750"/>
            <a:ext cx="10453867" cy="2450939"/>
          </a:xfrm>
        </p:spPr>
        <p:txBody>
          <a:bodyPr>
            <a:normAutofit/>
          </a:bodyPr>
          <a:lstStyle/>
          <a:p>
            <a:r>
              <a:rPr lang="sl-SI" dirty="0">
                <a:solidFill>
                  <a:schemeClr val="accent6">
                    <a:lumMod val="50000"/>
                  </a:schemeClr>
                </a:solidFill>
                <a:latin typeface="Goudy Stout" panose="0202090407030B020401" pitchFamily="18" charset="0"/>
              </a:rPr>
              <a:t>IZZIV 4</a:t>
            </a:r>
            <a:r>
              <a:rPr lang="sl-SI" dirty="0">
                <a:solidFill>
                  <a:schemeClr val="accent6">
                    <a:lumMod val="50000"/>
                  </a:schemeClr>
                </a:solidFill>
              </a:rPr>
              <a:t>: Izdelaj origami metuljčka!</a:t>
            </a:r>
            <a:br>
              <a:rPr lang="sl-SI" dirty="0">
                <a:solidFill>
                  <a:schemeClr val="accent6">
                    <a:lumMod val="50000"/>
                  </a:schemeClr>
                </a:solidFill>
              </a:rPr>
            </a:br>
            <a:br>
              <a:rPr lang="sl-SI" dirty="0">
                <a:solidFill>
                  <a:schemeClr val="accent6">
                    <a:lumMod val="50000"/>
                  </a:schemeClr>
                </a:solidFill>
              </a:rPr>
            </a:br>
            <a:r>
              <a:rPr lang="sl-SI" dirty="0">
                <a:solidFill>
                  <a:schemeClr val="accent6">
                    <a:lumMod val="50000"/>
                  </a:schemeClr>
                </a:solidFill>
                <a:hlinkClick r:id="rId3"/>
              </a:rPr>
              <a:t>Klikni za navodilo</a:t>
            </a:r>
            <a:endParaRPr lang="en-US" dirty="0">
              <a:solidFill>
                <a:schemeClr val="accent6">
                  <a:lumMod val="50000"/>
                </a:schemeClr>
              </a:solidFill>
            </a:endParaRPr>
          </a:p>
        </p:txBody>
      </p:sp>
      <p:pic>
        <p:nvPicPr>
          <p:cNvPr id="4" name="Picture 3">
            <a:extLst>
              <a:ext uri="{FF2B5EF4-FFF2-40B4-BE49-F238E27FC236}">
                <a16:creationId xmlns:a16="http://schemas.microsoft.com/office/drawing/2014/main" id="{A61BD99E-FD07-4DE4-A49A-3DACA29C84EC}"/>
              </a:ext>
            </a:extLst>
          </p:cNvPr>
          <p:cNvPicPr>
            <a:picLocks noChangeAspect="1"/>
          </p:cNvPicPr>
          <p:nvPr/>
        </p:nvPicPr>
        <p:blipFill>
          <a:blip r:embed="rId4"/>
          <a:stretch>
            <a:fillRect/>
          </a:stretch>
        </p:blipFill>
        <p:spPr>
          <a:xfrm>
            <a:off x="3805237" y="3514761"/>
            <a:ext cx="3738563" cy="2800314"/>
          </a:xfrm>
          <a:prstGeom prst="rect">
            <a:avLst/>
          </a:prstGeom>
        </p:spPr>
      </p:pic>
      <p:pic>
        <p:nvPicPr>
          <p:cNvPr id="5" name="Slika 4"/>
          <p:cNvPicPr>
            <a:picLocks noChangeAspect="1"/>
          </p:cNvPicPr>
          <p:nvPr/>
        </p:nvPicPr>
        <p:blipFill>
          <a:blip r:embed="rId5"/>
          <a:stretch>
            <a:fillRect/>
          </a:stretch>
        </p:blipFill>
        <p:spPr>
          <a:xfrm rot="20896226">
            <a:off x="8640196" y="1906523"/>
            <a:ext cx="1876425" cy="2438400"/>
          </a:xfrm>
          <a:prstGeom prst="ellipse">
            <a:avLst/>
          </a:prstGeom>
          <a:ln>
            <a:noFill/>
          </a:ln>
          <a:effectLst>
            <a:softEdge rad="112500"/>
          </a:effectLst>
        </p:spPr>
      </p:pic>
      <p:sp>
        <p:nvSpPr>
          <p:cNvPr id="6" name="PoljeZBesedilom 5"/>
          <p:cNvSpPr txBox="1"/>
          <p:nvPr/>
        </p:nvSpPr>
        <p:spPr>
          <a:xfrm>
            <a:off x="9763708" y="4268587"/>
            <a:ext cx="1962351" cy="646331"/>
          </a:xfrm>
          <a:prstGeom prst="rect">
            <a:avLst/>
          </a:prstGeom>
          <a:noFill/>
        </p:spPr>
        <p:txBody>
          <a:bodyPr wrap="square" rtlCol="0">
            <a:spAutoFit/>
          </a:bodyPr>
          <a:lstStyle/>
          <a:p>
            <a:pPr algn="ctr"/>
            <a:r>
              <a:rPr lang="sl-SI" dirty="0">
                <a:solidFill>
                  <a:schemeClr val="tx2"/>
                </a:solidFill>
              </a:rPr>
              <a:t>NE POZABI FOTOGRAFIRATI!</a:t>
            </a:r>
          </a:p>
        </p:txBody>
      </p:sp>
    </p:spTree>
    <p:extLst>
      <p:ext uri="{BB962C8B-B14F-4D97-AF65-F5344CB8AC3E}">
        <p14:creationId xmlns:p14="http://schemas.microsoft.com/office/powerpoint/2010/main" val="115281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pattFill prst="sphere">
          <a:fgClr>
            <a:srgbClr val="FFFF99"/>
          </a:fgClr>
          <a:bgClr>
            <a:schemeClr val="bg1"/>
          </a:bgClr>
        </a:pattFill>
        <a:effectLst/>
      </p:bgPr>
    </p:bg>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D30004A2-325C-4559-A932-D08E36304759}"/>
              </a:ext>
            </a:extLst>
          </p:cNvPr>
          <p:cNvSpPr/>
          <p:nvPr/>
        </p:nvSpPr>
        <p:spPr>
          <a:xfrm>
            <a:off x="2013994" y="1192192"/>
            <a:ext cx="8507391" cy="4201609"/>
          </a:xfrm>
          <a:prstGeom prst="horizontalScroll">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r>
              <a:rPr lang="sl-SI" sz="5400" b="1" dirty="0">
                <a:ln/>
                <a:solidFill>
                  <a:schemeClr val="bg2">
                    <a:lumMod val="25000"/>
                  </a:schemeClr>
                </a:solidFill>
                <a:latin typeface="Bernard MT Condensed" panose="02050806060905020404" pitchFamily="18" charset="0"/>
              </a:rPr>
              <a:t>ZA KONEC SE RAZMIGAJ</a:t>
            </a:r>
          </a:p>
        </p:txBody>
      </p:sp>
    </p:spTree>
    <p:extLst>
      <p:ext uri="{BB962C8B-B14F-4D97-AF65-F5344CB8AC3E}">
        <p14:creationId xmlns:p14="http://schemas.microsoft.com/office/powerpoint/2010/main" val="389178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sphere">
          <a:fgClr>
            <a:srgbClr val="FFFF99"/>
          </a:fgClr>
          <a:bgClr>
            <a:schemeClr val="bg1"/>
          </a:bgClr>
        </a:patt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ADFA06-A627-40DA-950A-7DFE8331FDE3}"/>
              </a:ext>
            </a:extLst>
          </p:cNvPr>
          <p:cNvSpPr txBox="1"/>
          <p:nvPr/>
        </p:nvSpPr>
        <p:spPr>
          <a:xfrm>
            <a:off x="876300" y="1762125"/>
            <a:ext cx="5019675" cy="369332"/>
          </a:xfrm>
          <a:prstGeom prst="rect">
            <a:avLst/>
          </a:prstGeom>
          <a:noFill/>
        </p:spPr>
        <p:txBody>
          <a:bodyPr wrap="square" rtlCol="0">
            <a:spAutoFit/>
          </a:bodyPr>
          <a:lstStyle/>
          <a:p>
            <a:r>
              <a:rPr lang="sl-SI" dirty="0">
                <a:hlinkClick r:id="rId2"/>
              </a:rPr>
              <a:t>7-minutni trening za celo telo</a:t>
            </a:r>
            <a:endParaRPr lang="sl-SI" dirty="0"/>
          </a:p>
        </p:txBody>
      </p:sp>
      <p:sp>
        <p:nvSpPr>
          <p:cNvPr id="3" name="TextBox 2">
            <a:extLst>
              <a:ext uri="{FF2B5EF4-FFF2-40B4-BE49-F238E27FC236}">
                <a16:creationId xmlns:a16="http://schemas.microsoft.com/office/drawing/2014/main" id="{DFEEFFA3-B900-47B6-BA41-43C91A3AAB70}"/>
              </a:ext>
            </a:extLst>
          </p:cNvPr>
          <p:cNvSpPr txBox="1"/>
          <p:nvPr/>
        </p:nvSpPr>
        <p:spPr>
          <a:xfrm>
            <a:off x="1276351" y="495300"/>
            <a:ext cx="6386512" cy="1015663"/>
          </a:xfrm>
          <a:prstGeom prst="rect">
            <a:avLst/>
          </a:prstGeom>
          <a:noFill/>
        </p:spPr>
        <p:txBody>
          <a:bodyPr wrap="square" rtlCol="0">
            <a:spAutoFit/>
          </a:bodyPr>
          <a:lstStyle/>
          <a:p>
            <a:r>
              <a:rPr lang="sl-SI" sz="2000" dirty="0">
                <a:solidFill>
                  <a:srgbClr val="7030A0"/>
                </a:solidFill>
                <a:latin typeface="Bahnschrift" panose="020B0502040204020203" pitchFamily="34" charset="0"/>
              </a:rPr>
              <a:t>Izvedi enega izmed predlaganih programov za popoln zaključek dneva. K sodelovanju povabi svoje domače. Ne goljufaj! </a:t>
            </a:r>
          </a:p>
        </p:txBody>
      </p:sp>
      <p:pic>
        <p:nvPicPr>
          <p:cNvPr id="4" name="Picture 3">
            <a:extLst>
              <a:ext uri="{FF2B5EF4-FFF2-40B4-BE49-F238E27FC236}">
                <a16:creationId xmlns:a16="http://schemas.microsoft.com/office/drawing/2014/main" id="{DADFD1F2-0297-4A63-A159-7F838654E446}"/>
              </a:ext>
            </a:extLst>
          </p:cNvPr>
          <p:cNvPicPr>
            <a:picLocks noChangeAspect="1"/>
          </p:cNvPicPr>
          <p:nvPr/>
        </p:nvPicPr>
        <p:blipFill>
          <a:blip r:embed="rId3"/>
          <a:stretch>
            <a:fillRect/>
          </a:stretch>
        </p:blipFill>
        <p:spPr>
          <a:xfrm rot="2442651">
            <a:off x="8398619" y="747711"/>
            <a:ext cx="2686050" cy="1704975"/>
          </a:xfrm>
          <a:prstGeom prst="rect">
            <a:avLst/>
          </a:prstGeom>
        </p:spPr>
      </p:pic>
      <p:pic>
        <p:nvPicPr>
          <p:cNvPr id="5" name="Picture 4">
            <a:extLst>
              <a:ext uri="{FF2B5EF4-FFF2-40B4-BE49-F238E27FC236}">
                <a16:creationId xmlns:a16="http://schemas.microsoft.com/office/drawing/2014/main" id="{26D1412B-F395-4091-A4E4-0A00FE1FD1AF}"/>
              </a:ext>
            </a:extLst>
          </p:cNvPr>
          <p:cNvPicPr>
            <a:picLocks noChangeAspect="1"/>
          </p:cNvPicPr>
          <p:nvPr/>
        </p:nvPicPr>
        <p:blipFill>
          <a:blip r:embed="rId4"/>
          <a:stretch>
            <a:fillRect/>
          </a:stretch>
        </p:blipFill>
        <p:spPr>
          <a:xfrm>
            <a:off x="970770" y="2171284"/>
            <a:ext cx="2177143" cy="1219200"/>
          </a:xfrm>
          <a:prstGeom prst="rect">
            <a:avLst/>
          </a:prstGeom>
        </p:spPr>
      </p:pic>
      <p:sp>
        <p:nvSpPr>
          <p:cNvPr id="6" name="TextBox 5">
            <a:extLst>
              <a:ext uri="{FF2B5EF4-FFF2-40B4-BE49-F238E27FC236}">
                <a16:creationId xmlns:a16="http://schemas.microsoft.com/office/drawing/2014/main" id="{FB931988-3A41-467B-A601-15512A72E4A9}"/>
              </a:ext>
            </a:extLst>
          </p:cNvPr>
          <p:cNvSpPr txBox="1"/>
          <p:nvPr/>
        </p:nvSpPr>
        <p:spPr>
          <a:xfrm>
            <a:off x="5226794" y="1800424"/>
            <a:ext cx="5019675" cy="369332"/>
          </a:xfrm>
          <a:prstGeom prst="rect">
            <a:avLst/>
          </a:prstGeom>
          <a:noFill/>
        </p:spPr>
        <p:txBody>
          <a:bodyPr wrap="square" rtlCol="0">
            <a:spAutoFit/>
          </a:bodyPr>
          <a:lstStyle/>
          <a:p>
            <a:r>
              <a:rPr lang="sl-SI" dirty="0">
                <a:hlinkClick r:id="rId5"/>
              </a:rPr>
              <a:t>Joga za začetnike</a:t>
            </a:r>
            <a:endParaRPr lang="sl-SI" dirty="0"/>
          </a:p>
        </p:txBody>
      </p:sp>
      <p:pic>
        <p:nvPicPr>
          <p:cNvPr id="7" name="Picture 6">
            <a:extLst>
              <a:ext uri="{FF2B5EF4-FFF2-40B4-BE49-F238E27FC236}">
                <a16:creationId xmlns:a16="http://schemas.microsoft.com/office/drawing/2014/main" id="{46644E76-8265-43FD-82C4-672A980C1BF6}"/>
              </a:ext>
            </a:extLst>
          </p:cNvPr>
          <p:cNvPicPr>
            <a:picLocks noChangeAspect="1"/>
          </p:cNvPicPr>
          <p:nvPr/>
        </p:nvPicPr>
        <p:blipFill>
          <a:blip r:embed="rId6"/>
          <a:stretch>
            <a:fillRect/>
          </a:stretch>
        </p:blipFill>
        <p:spPr>
          <a:xfrm>
            <a:off x="5310088" y="2190489"/>
            <a:ext cx="2857500" cy="1600200"/>
          </a:xfrm>
          <a:prstGeom prst="rect">
            <a:avLst/>
          </a:prstGeom>
        </p:spPr>
      </p:pic>
      <p:sp>
        <p:nvSpPr>
          <p:cNvPr id="8" name="TextBox 7">
            <a:extLst>
              <a:ext uri="{FF2B5EF4-FFF2-40B4-BE49-F238E27FC236}">
                <a16:creationId xmlns:a16="http://schemas.microsoft.com/office/drawing/2014/main" id="{E76EC3B2-D5EB-4CB4-A630-A8AF79A8F406}"/>
              </a:ext>
            </a:extLst>
          </p:cNvPr>
          <p:cNvSpPr txBox="1"/>
          <p:nvPr/>
        </p:nvSpPr>
        <p:spPr>
          <a:xfrm>
            <a:off x="1076326" y="4353341"/>
            <a:ext cx="1809750" cy="369332"/>
          </a:xfrm>
          <a:prstGeom prst="rect">
            <a:avLst/>
          </a:prstGeom>
          <a:noFill/>
        </p:spPr>
        <p:txBody>
          <a:bodyPr wrap="square" rtlCol="0">
            <a:spAutoFit/>
          </a:bodyPr>
          <a:lstStyle/>
          <a:p>
            <a:r>
              <a:rPr lang="sl-SI" dirty="0">
                <a:hlinkClick r:id="rId7"/>
              </a:rPr>
              <a:t>Tabata vadba</a:t>
            </a:r>
            <a:endParaRPr lang="sl-SI" dirty="0"/>
          </a:p>
        </p:txBody>
      </p:sp>
      <p:pic>
        <p:nvPicPr>
          <p:cNvPr id="9" name="Picture 8">
            <a:extLst>
              <a:ext uri="{FF2B5EF4-FFF2-40B4-BE49-F238E27FC236}">
                <a16:creationId xmlns:a16="http://schemas.microsoft.com/office/drawing/2014/main" id="{C4383BCA-85CA-4DDC-86D7-12C50C4C27EB}"/>
              </a:ext>
            </a:extLst>
          </p:cNvPr>
          <p:cNvPicPr>
            <a:picLocks noChangeAspect="1"/>
          </p:cNvPicPr>
          <p:nvPr/>
        </p:nvPicPr>
        <p:blipFill>
          <a:blip r:embed="rId8"/>
          <a:stretch>
            <a:fillRect/>
          </a:stretch>
        </p:blipFill>
        <p:spPr>
          <a:xfrm>
            <a:off x="1076325" y="4762500"/>
            <a:ext cx="2857500" cy="1600200"/>
          </a:xfrm>
          <a:prstGeom prst="rect">
            <a:avLst/>
          </a:prstGeom>
        </p:spPr>
      </p:pic>
      <p:sp>
        <p:nvSpPr>
          <p:cNvPr id="10" name="TextBox 9">
            <a:extLst>
              <a:ext uri="{FF2B5EF4-FFF2-40B4-BE49-F238E27FC236}">
                <a16:creationId xmlns:a16="http://schemas.microsoft.com/office/drawing/2014/main" id="{AFDFC396-80D3-4CBD-83E2-6A3848C20083}"/>
              </a:ext>
            </a:extLst>
          </p:cNvPr>
          <p:cNvSpPr txBox="1"/>
          <p:nvPr/>
        </p:nvSpPr>
        <p:spPr>
          <a:xfrm>
            <a:off x="8529637" y="4049411"/>
            <a:ext cx="5019675" cy="369332"/>
          </a:xfrm>
          <a:prstGeom prst="rect">
            <a:avLst/>
          </a:prstGeom>
          <a:noFill/>
        </p:spPr>
        <p:txBody>
          <a:bodyPr wrap="square" rtlCol="0">
            <a:spAutoFit/>
          </a:bodyPr>
          <a:lstStyle/>
          <a:p>
            <a:r>
              <a:rPr lang="sl-SI" dirty="0">
                <a:hlinkClick r:id="rId9"/>
              </a:rPr>
              <a:t>Pilates vadba</a:t>
            </a:r>
            <a:endParaRPr lang="sl-SI" dirty="0"/>
          </a:p>
        </p:txBody>
      </p:sp>
      <p:pic>
        <p:nvPicPr>
          <p:cNvPr id="11" name="Picture 10">
            <a:extLst>
              <a:ext uri="{FF2B5EF4-FFF2-40B4-BE49-F238E27FC236}">
                <a16:creationId xmlns:a16="http://schemas.microsoft.com/office/drawing/2014/main" id="{91F98B36-B5EC-4070-BD52-C2EE4951D0CF}"/>
              </a:ext>
            </a:extLst>
          </p:cNvPr>
          <p:cNvPicPr>
            <a:picLocks noChangeAspect="1"/>
          </p:cNvPicPr>
          <p:nvPr/>
        </p:nvPicPr>
        <p:blipFill>
          <a:blip r:embed="rId10"/>
          <a:stretch>
            <a:fillRect/>
          </a:stretch>
        </p:blipFill>
        <p:spPr>
          <a:xfrm>
            <a:off x="8529637" y="4596011"/>
            <a:ext cx="2857500" cy="1600200"/>
          </a:xfrm>
          <a:prstGeom prst="rect">
            <a:avLst/>
          </a:prstGeom>
        </p:spPr>
      </p:pic>
      <p:sp>
        <p:nvSpPr>
          <p:cNvPr id="12" name="TextBox 11">
            <a:extLst>
              <a:ext uri="{FF2B5EF4-FFF2-40B4-BE49-F238E27FC236}">
                <a16:creationId xmlns:a16="http://schemas.microsoft.com/office/drawing/2014/main" id="{8CBBF4D9-4012-4C45-B3D0-194123AD1BC6}"/>
              </a:ext>
            </a:extLst>
          </p:cNvPr>
          <p:cNvSpPr txBox="1"/>
          <p:nvPr/>
        </p:nvSpPr>
        <p:spPr>
          <a:xfrm>
            <a:off x="4667250" y="4393168"/>
            <a:ext cx="2857500" cy="369332"/>
          </a:xfrm>
          <a:prstGeom prst="rect">
            <a:avLst/>
          </a:prstGeom>
          <a:noFill/>
        </p:spPr>
        <p:txBody>
          <a:bodyPr wrap="square" rtlCol="0">
            <a:spAutoFit/>
          </a:bodyPr>
          <a:lstStyle/>
          <a:p>
            <a:r>
              <a:rPr lang="pl-PL" dirty="0">
                <a:hlinkClick r:id="rId11"/>
              </a:rPr>
              <a:t>Vaje za raven trebuh</a:t>
            </a:r>
            <a:endParaRPr lang="sl-SI" dirty="0"/>
          </a:p>
        </p:txBody>
      </p:sp>
      <p:pic>
        <p:nvPicPr>
          <p:cNvPr id="13" name="Picture 12">
            <a:extLst>
              <a:ext uri="{FF2B5EF4-FFF2-40B4-BE49-F238E27FC236}">
                <a16:creationId xmlns:a16="http://schemas.microsoft.com/office/drawing/2014/main" id="{7DFACAB6-4B9C-43D7-8077-16FD16BF2876}"/>
              </a:ext>
            </a:extLst>
          </p:cNvPr>
          <p:cNvPicPr>
            <a:picLocks noChangeAspect="1"/>
          </p:cNvPicPr>
          <p:nvPr/>
        </p:nvPicPr>
        <p:blipFill>
          <a:blip r:embed="rId12"/>
          <a:stretch>
            <a:fillRect/>
          </a:stretch>
        </p:blipFill>
        <p:spPr>
          <a:xfrm>
            <a:off x="4667250" y="4907339"/>
            <a:ext cx="2857500" cy="1600200"/>
          </a:xfrm>
          <a:prstGeom prst="rect">
            <a:avLst/>
          </a:prstGeom>
        </p:spPr>
      </p:pic>
      <p:sp>
        <p:nvSpPr>
          <p:cNvPr id="14" name="Thought Bubble: Cloud 13">
            <a:extLst>
              <a:ext uri="{FF2B5EF4-FFF2-40B4-BE49-F238E27FC236}">
                <a16:creationId xmlns:a16="http://schemas.microsoft.com/office/drawing/2014/main" id="{35E427C7-5804-4B32-901B-BAC2595EBB3E}"/>
              </a:ext>
            </a:extLst>
          </p:cNvPr>
          <p:cNvSpPr/>
          <p:nvPr/>
        </p:nvSpPr>
        <p:spPr>
          <a:xfrm>
            <a:off x="8529637" y="2631384"/>
            <a:ext cx="2981325" cy="1329393"/>
          </a:xfrm>
          <a:prstGeom prst="cloudCallout">
            <a:avLst>
              <a:gd name="adj1" fmla="val -11567"/>
              <a:gd name="adj2" fmla="val -850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Z vadbo nadaljuj tudi v naslednjih dneh!</a:t>
            </a:r>
          </a:p>
        </p:txBody>
      </p:sp>
      <p:sp>
        <p:nvSpPr>
          <p:cNvPr id="15" name="PoljeZBesedilom 14"/>
          <p:cNvSpPr txBox="1"/>
          <p:nvPr/>
        </p:nvSpPr>
        <p:spPr>
          <a:xfrm>
            <a:off x="9887465" y="326784"/>
            <a:ext cx="1962351" cy="646331"/>
          </a:xfrm>
          <a:prstGeom prst="rect">
            <a:avLst/>
          </a:prstGeom>
          <a:noFill/>
        </p:spPr>
        <p:txBody>
          <a:bodyPr wrap="square" rtlCol="0">
            <a:spAutoFit/>
          </a:bodyPr>
          <a:lstStyle/>
          <a:p>
            <a:pPr algn="ctr"/>
            <a:r>
              <a:rPr lang="sl-SI" dirty="0">
                <a:solidFill>
                  <a:schemeClr val="tx2"/>
                </a:solidFill>
              </a:rPr>
              <a:t>NE POZABI FOTOGRAFIRATI!</a:t>
            </a:r>
          </a:p>
        </p:txBody>
      </p:sp>
    </p:spTree>
    <p:extLst>
      <p:ext uri="{BB962C8B-B14F-4D97-AF65-F5344CB8AC3E}">
        <p14:creationId xmlns:p14="http://schemas.microsoft.com/office/powerpoint/2010/main" val="248031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55915" y="653143"/>
            <a:ext cx="1608908" cy="483326"/>
          </a:xfrm>
        </p:spPr>
        <p:txBody>
          <a:bodyPr>
            <a:normAutofit fontScale="90000"/>
          </a:bodyPr>
          <a:lstStyle/>
          <a:p>
            <a:r>
              <a:rPr lang="sl-SI" dirty="0"/>
              <a:t>METULJ </a:t>
            </a:r>
            <a:br>
              <a:rPr lang="sl-SI" dirty="0"/>
            </a:br>
            <a:endParaRPr lang="sl-SI" dirty="0"/>
          </a:p>
        </p:txBody>
      </p:sp>
      <p:sp>
        <p:nvSpPr>
          <p:cNvPr id="3" name="Označba mesta vsebine 2"/>
          <p:cNvSpPr>
            <a:spLocks noGrp="1"/>
          </p:cNvSpPr>
          <p:nvPr>
            <p:ph idx="1"/>
          </p:nvPr>
        </p:nvSpPr>
        <p:spPr>
          <a:xfrm>
            <a:off x="7001691" y="653143"/>
            <a:ext cx="4506687" cy="3820886"/>
          </a:xfrm>
        </p:spPr>
        <p:txBody>
          <a:bodyPr>
            <a:normAutofit fontScale="85000" lnSpcReduction="20000"/>
          </a:bodyPr>
          <a:lstStyle/>
          <a:p>
            <a:pPr marL="0" indent="0">
              <a:buNone/>
            </a:pPr>
            <a:r>
              <a:rPr lang="sl-SI" b="1" dirty="0"/>
              <a:t>POTREBUJEMO:</a:t>
            </a:r>
            <a:endParaRPr lang="sl-SI" dirty="0"/>
          </a:p>
          <a:p>
            <a:pPr lvl="0"/>
            <a:r>
              <a:rPr lang="sl-SI" dirty="0"/>
              <a:t>BEL PAPIR</a:t>
            </a:r>
          </a:p>
          <a:p>
            <a:pPr lvl="0"/>
            <a:r>
              <a:rPr lang="sl-SI" dirty="0"/>
              <a:t>SVINČNIK</a:t>
            </a:r>
          </a:p>
          <a:p>
            <a:pPr lvl="0"/>
            <a:r>
              <a:rPr lang="sl-SI" dirty="0"/>
              <a:t>ŠKARJE</a:t>
            </a:r>
          </a:p>
          <a:p>
            <a:pPr lvl="0"/>
            <a:r>
              <a:rPr lang="sl-SI" dirty="0"/>
              <a:t>LEPILO</a:t>
            </a:r>
          </a:p>
          <a:p>
            <a:pPr lvl="0"/>
            <a:r>
              <a:rPr lang="sl-SI" dirty="0"/>
              <a:t>ŽICO</a:t>
            </a:r>
          </a:p>
          <a:p>
            <a:pPr lvl="0"/>
            <a:r>
              <a:rPr lang="sl-SI" dirty="0"/>
              <a:t>LESENO PALICO</a:t>
            </a:r>
          </a:p>
          <a:p>
            <a:pPr lvl="0"/>
            <a:r>
              <a:rPr lang="sl-SI" dirty="0"/>
              <a:t>BARVICE (FLUMASTRE, BARVNI</a:t>
            </a:r>
            <a:br>
              <a:rPr lang="sl-SI" dirty="0"/>
            </a:br>
            <a:r>
              <a:rPr lang="sl-SI" dirty="0"/>
              <a:t>PAPIR…)</a:t>
            </a:r>
          </a:p>
        </p:txBody>
      </p:sp>
      <p:sp>
        <p:nvSpPr>
          <p:cNvPr id="4" name="Označba mesta besedila 3"/>
          <p:cNvSpPr>
            <a:spLocks noGrp="1"/>
          </p:cNvSpPr>
          <p:nvPr>
            <p:ph type="body" sz="half" idx="2"/>
          </p:nvPr>
        </p:nvSpPr>
        <p:spPr>
          <a:xfrm>
            <a:off x="846909" y="653143"/>
            <a:ext cx="4663440" cy="653143"/>
          </a:xfrm>
        </p:spPr>
        <p:txBody>
          <a:bodyPr/>
          <a:lstStyle/>
          <a:p>
            <a:r>
              <a:rPr lang="sl-SI" u="sng" dirty="0"/>
              <a:t>Za konec še čudovita idejo za prekrasen izdelek</a:t>
            </a:r>
          </a:p>
          <a:p>
            <a:endParaRPr lang="sl-SI" u="sng" dirty="0"/>
          </a:p>
          <a:p>
            <a:endParaRPr lang="sl-SI" u="sng" dirty="0"/>
          </a:p>
          <a:p>
            <a:endParaRPr lang="sl-SI" u="sng" dirty="0"/>
          </a:p>
          <a:p>
            <a:endParaRPr lang="sl-SI" u="sng" dirty="0"/>
          </a:p>
          <a:p>
            <a:endParaRPr lang="sl-SI" dirty="0"/>
          </a:p>
        </p:txBody>
      </p:sp>
      <p:sp>
        <p:nvSpPr>
          <p:cNvPr id="5" name="PoljeZBesedilom 4"/>
          <p:cNvSpPr txBox="1"/>
          <p:nvPr/>
        </p:nvSpPr>
        <p:spPr>
          <a:xfrm>
            <a:off x="744582" y="1985553"/>
            <a:ext cx="5878287" cy="3970318"/>
          </a:xfrm>
          <a:prstGeom prst="rect">
            <a:avLst/>
          </a:prstGeom>
          <a:noFill/>
        </p:spPr>
        <p:txBody>
          <a:bodyPr wrap="square" rtlCol="0">
            <a:spAutoFit/>
          </a:bodyPr>
          <a:lstStyle/>
          <a:p>
            <a:pPr algn="ctr"/>
            <a:r>
              <a:rPr lang="sl-SI" b="1" dirty="0">
                <a:solidFill>
                  <a:srgbClr val="FF0000"/>
                </a:solidFill>
              </a:rPr>
              <a:t>Povej prijatelju, da misliš nanj, da mu želiš le najboljše in da mu pošiljaš upanje.</a:t>
            </a:r>
            <a:endParaRPr lang="sl-SI" dirty="0">
              <a:solidFill>
                <a:srgbClr val="FF0000"/>
              </a:solidFill>
            </a:endParaRPr>
          </a:p>
          <a:p>
            <a:pPr algn="ctr"/>
            <a:r>
              <a:rPr lang="sl-SI" b="1" dirty="0">
                <a:solidFill>
                  <a:srgbClr val="00B050"/>
                </a:solidFill>
              </a:rPr>
              <a:t>Povej to celemu svetu.</a:t>
            </a:r>
            <a:endParaRPr lang="sl-SI" dirty="0">
              <a:solidFill>
                <a:srgbClr val="00B050"/>
              </a:solidFill>
            </a:endParaRPr>
          </a:p>
          <a:p>
            <a:pPr algn="ctr"/>
            <a:r>
              <a:rPr lang="sl-SI" b="1" dirty="0">
                <a:solidFill>
                  <a:srgbClr val="00B050"/>
                </a:solidFill>
              </a:rPr>
              <a:t>Kako?</a:t>
            </a:r>
            <a:endParaRPr lang="sl-SI" dirty="0">
              <a:solidFill>
                <a:srgbClr val="00B050"/>
              </a:solidFill>
            </a:endParaRPr>
          </a:p>
          <a:p>
            <a:pPr algn="ctr"/>
            <a:r>
              <a:rPr lang="sl-SI" b="1" dirty="0">
                <a:solidFill>
                  <a:srgbClr val="0070C0"/>
                </a:solidFill>
              </a:rPr>
              <a:t>Pošlji v svet metulja upanja.</a:t>
            </a:r>
          </a:p>
          <a:p>
            <a:pPr algn="ctr"/>
            <a:endParaRPr lang="sl-SI" dirty="0">
              <a:solidFill>
                <a:srgbClr val="0070C0"/>
              </a:solidFill>
            </a:endParaRPr>
          </a:p>
          <a:p>
            <a:pPr algn="ctr"/>
            <a:r>
              <a:rPr lang="sl-SI" b="1" dirty="0">
                <a:solidFill>
                  <a:schemeClr val="accent1">
                    <a:lumMod val="50000"/>
                  </a:schemeClr>
                </a:solidFill>
              </a:rPr>
              <a:t>Metulj na tvojem oknu ali balkonu bo pozdravil in razveselil tvoje prijatelje, znance, sošolce, učitelje in cel svet!</a:t>
            </a:r>
            <a:endParaRPr lang="sl-SI" dirty="0">
              <a:solidFill>
                <a:schemeClr val="accent1">
                  <a:lumMod val="50000"/>
                </a:schemeClr>
              </a:solidFill>
            </a:endParaRPr>
          </a:p>
          <a:p>
            <a:pPr algn="ctr"/>
            <a:r>
              <a:rPr lang="sl-SI" b="1" dirty="0">
                <a:solidFill>
                  <a:schemeClr val="accent4">
                    <a:lumMod val="75000"/>
                  </a:schemeClr>
                </a:solidFill>
              </a:rPr>
              <a:t>Prinesel jim bo upanje in tvoje pozdrave!</a:t>
            </a:r>
            <a:endParaRPr lang="sl-SI" dirty="0">
              <a:solidFill>
                <a:schemeClr val="accent4">
                  <a:lumMod val="75000"/>
                </a:schemeClr>
              </a:solidFill>
            </a:endParaRPr>
          </a:p>
          <a:p>
            <a:pPr algn="ctr"/>
            <a:r>
              <a:rPr lang="sl-SI" b="1" dirty="0">
                <a:solidFill>
                  <a:schemeClr val="accent4">
                    <a:lumMod val="75000"/>
                  </a:schemeClr>
                </a:solidFill>
              </a:rPr>
              <a:t>Si za? </a:t>
            </a:r>
          </a:p>
          <a:p>
            <a:pPr algn="ctr"/>
            <a:r>
              <a:rPr lang="sl-SI" b="1" dirty="0">
                <a:solidFill>
                  <a:srgbClr val="7030A0"/>
                </a:solidFill>
              </a:rPr>
              <a:t>SKUPAJ ZMOREMO!</a:t>
            </a:r>
            <a:endParaRPr lang="sl-SI" dirty="0">
              <a:solidFill>
                <a:srgbClr val="7030A0"/>
              </a:solidFill>
            </a:endParaRPr>
          </a:p>
          <a:p>
            <a:endParaRPr lang="sl-SI" dirty="0"/>
          </a:p>
          <a:p>
            <a:endParaRPr lang="sl-SI" dirty="0"/>
          </a:p>
        </p:txBody>
      </p:sp>
      <p:sp>
        <p:nvSpPr>
          <p:cNvPr id="7" name="PoljeZBesedilom 6"/>
          <p:cNvSpPr txBox="1"/>
          <p:nvPr/>
        </p:nvSpPr>
        <p:spPr>
          <a:xfrm>
            <a:off x="775063" y="1492572"/>
            <a:ext cx="4807131" cy="646331"/>
          </a:xfrm>
          <a:prstGeom prst="rect">
            <a:avLst/>
          </a:prstGeom>
          <a:noFill/>
        </p:spPr>
        <p:txBody>
          <a:bodyPr wrap="square" rtlCol="0">
            <a:spAutoFit/>
          </a:bodyPr>
          <a:lstStyle/>
          <a:p>
            <a:r>
              <a:rPr lang="sl-SI" b="1" dirty="0">
                <a:solidFill>
                  <a:schemeClr val="accent2">
                    <a:lumMod val="75000"/>
                  </a:schemeClr>
                </a:solidFill>
              </a:rPr>
              <a:t>Povežimo se in stopimo skupaj!</a:t>
            </a:r>
            <a:endParaRPr lang="sl-SI" dirty="0">
              <a:solidFill>
                <a:schemeClr val="accent2">
                  <a:lumMod val="75000"/>
                </a:schemeClr>
              </a:solidFill>
            </a:endParaRPr>
          </a:p>
          <a:p>
            <a:endParaRPr lang="sl-SI" dirty="0"/>
          </a:p>
        </p:txBody>
      </p:sp>
      <p:sp>
        <p:nvSpPr>
          <p:cNvPr id="8" name="PoljeZBesedilom 7"/>
          <p:cNvSpPr txBox="1"/>
          <p:nvPr/>
        </p:nvSpPr>
        <p:spPr>
          <a:xfrm>
            <a:off x="6622869" y="5159829"/>
            <a:ext cx="4428308" cy="646331"/>
          </a:xfrm>
          <a:prstGeom prst="rect">
            <a:avLst/>
          </a:prstGeom>
          <a:noFill/>
        </p:spPr>
        <p:txBody>
          <a:bodyPr wrap="square" rtlCol="0">
            <a:spAutoFit/>
          </a:bodyPr>
          <a:lstStyle/>
          <a:p>
            <a:r>
              <a:rPr lang="sl-SI"/>
              <a:t>Tudi na filmčku!             </a:t>
            </a:r>
            <a:r>
              <a:rPr lang="sl-SI" u="sng">
                <a:hlinkClick r:id="rId2"/>
              </a:rPr>
              <a:t>https://gopro.com/v/RoRndB0JMmVeo</a:t>
            </a:r>
            <a:endParaRPr lang="sl-SI"/>
          </a:p>
        </p:txBody>
      </p:sp>
    </p:spTree>
    <p:extLst>
      <p:ext uri="{BB962C8B-B14F-4D97-AF65-F5344CB8AC3E}">
        <p14:creationId xmlns:p14="http://schemas.microsoft.com/office/powerpoint/2010/main" val="250441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Slika 14" descr="20200321_0928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35" y="1052920"/>
            <a:ext cx="2863929" cy="21423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ka 2" descr="20200321_0754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1052240"/>
            <a:ext cx="24098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Slika 15" descr="https://scontent-mxp1-1.xx.fbcdn.net/v/t1.15752-9/90680004_1118044908546215_6806413799877246976_n.jpg?_nc_cat=109&amp;_nc_sid=b96e70&amp;_nc_ohc=Lba1E0J091kAX-xK-ir&amp;_nc_ht=scontent-mxp1-1.xx&amp;oh=03d47b2066a1b72d4277328eecfd1eee&amp;oe=5E9BA67F"/>
          <p:cNvPicPr>
            <a:picLocks noChangeAspect="1" noChangeArrowheads="1"/>
          </p:cNvPicPr>
          <p:nvPr/>
        </p:nvPicPr>
        <p:blipFill>
          <a:blip r:embed="rId4">
            <a:extLst>
              <a:ext uri="{28A0092B-C50C-407E-A947-70E740481C1C}">
                <a14:useLocalDpi xmlns:a14="http://schemas.microsoft.com/office/drawing/2010/main" val="0"/>
              </a:ext>
            </a:extLst>
          </a:blip>
          <a:srcRect t="47778" b="24889"/>
          <a:stretch>
            <a:fillRect/>
          </a:stretch>
        </p:blipFill>
        <p:spPr bwMode="auto">
          <a:xfrm>
            <a:off x="6805748" y="1295400"/>
            <a:ext cx="33528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ka 16" descr="20200321_0755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35" y="4424363"/>
            <a:ext cx="268605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Slika 17" descr="20200321_0821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023" y="4491038"/>
            <a:ext cx="2609850" cy="1952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0" y="59649"/>
            <a:ext cx="624404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1" i="0" u="none" strike="noStrike" cap="none" normalizeH="0" baseline="0" dirty="0">
                <a:ln>
                  <a:noFill/>
                </a:ln>
                <a:solidFill>
                  <a:srgbClr val="CC0099"/>
                </a:solidFill>
                <a:effectLst/>
                <a:latin typeface="Calibri" panose="020F0502020204030204" pitchFamily="34" charset="0"/>
                <a:ea typeface="Calibri" panose="020F0502020204030204" pitchFamily="34" charset="0"/>
                <a:cs typeface="Times New Roman" panose="02020603050405020304" pitchFamily="18" charset="0"/>
              </a:rPr>
              <a:t>1.KORAK</a:t>
            </a:r>
            <a:endParaRPr kumimoji="0" lang="sl-SI" altLang="sl-SI"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Papir prepognemo. Nanj narišemo obliko polovice metulja in izrežemo. </a:t>
            </a:r>
            <a:endParaRPr kumimoji="0" lang="sl-SI" altLang="sl-SI"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800" b="0" i="0" u="none" strike="noStrike" cap="none" normalizeH="0" baseline="0" dirty="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0" y="22669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sl-SI" altLang="sl-SI" sz="1800" b="0" i="0" u="none" strike="noStrike" cap="none" normalizeH="0" baseline="0">
              <a:ln>
                <a:noFill/>
              </a:ln>
              <a:solidFill>
                <a:schemeClr val="tx1"/>
              </a:solidFill>
              <a:effectLst/>
              <a:latin typeface="Arial" panose="020B0604020202020204" pitchFamily="34" charset="0"/>
            </a:endParaRPr>
          </a:p>
        </p:txBody>
      </p:sp>
      <p:sp>
        <p:nvSpPr>
          <p:cNvPr id="7" name="Rectangle 8"/>
          <p:cNvSpPr>
            <a:spLocks noChangeArrowheads="1"/>
          </p:cNvSpPr>
          <p:nvPr/>
        </p:nvSpPr>
        <p:spPr bwMode="auto">
          <a:xfrm>
            <a:off x="0" y="4076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sp>
        <p:nvSpPr>
          <p:cNvPr id="8" name="Rectangle 9"/>
          <p:cNvSpPr>
            <a:spLocks noChangeArrowheads="1"/>
          </p:cNvSpPr>
          <p:nvPr/>
        </p:nvSpPr>
        <p:spPr bwMode="auto">
          <a:xfrm>
            <a:off x="0" y="3702419"/>
            <a:ext cx="589134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1" i="0" u="none" strike="noStrike" cap="none" normalizeH="0" baseline="0" dirty="0">
                <a:ln>
                  <a:noFill/>
                </a:ln>
                <a:solidFill>
                  <a:srgbClr val="CC0099"/>
                </a:solidFill>
                <a:effectLst/>
                <a:latin typeface="Calibri" panose="020F0502020204030204" pitchFamily="34" charset="0"/>
                <a:ea typeface="Calibri" panose="020F0502020204030204" pitchFamily="34" charset="0"/>
                <a:cs typeface="Times New Roman" panose="02020603050405020304" pitchFamily="18" charset="0"/>
              </a:rPr>
              <a:t>2.KORAK</a:t>
            </a:r>
            <a:endParaRPr kumimoji="0" lang="sl-SI" altLang="sl-SI"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Papir razgrnemo in na obeh straneh pobarvamo/ okrasimo metulja. </a:t>
            </a:r>
            <a:endParaRPr kumimoji="0" lang="sl-SI" altLang="sl-SI"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800" b="0" i="0" u="none" strike="noStrike" cap="none" normalizeH="0" baseline="0" dirty="0">
              <a:ln>
                <a:noFill/>
              </a:ln>
              <a:solidFill>
                <a:schemeClr val="tx1"/>
              </a:solidFill>
              <a:effectLst/>
              <a:latin typeface="Arial" panose="020B0604020202020204" pitchFamily="34" charset="0"/>
            </a:endParaRPr>
          </a:p>
        </p:txBody>
      </p:sp>
      <p:sp>
        <p:nvSpPr>
          <p:cNvPr id="9" name="Rectangle 10"/>
          <p:cNvSpPr>
            <a:spLocks noChangeArrowheads="1"/>
          </p:cNvSpPr>
          <p:nvPr/>
        </p:nvSpPr>
        <p:spPr bwMode="auto">
          <a:xfrm>
            <a:off x="0" y="79724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1" i="0" u="none" strike="noStrike" cap="none" normalizeH="0" baseline="0">
                <a:ln>
                  <a:noFill/>
                </a:ln>
                <a:solidFill>
                  <a:srgbClr val="CC0099"/>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sl-SI" altLang="sl-SI" sz="1800" b="0" i="0" u="none" strike="noStrike" cap="none" normalizeH="0" baseline="0">
              <a:ln>
                <a:noFill/>
              </a:ln>
              <a:solidFill>
                <a:schemeClr val="tx1"/>
              </a:solidFill>
              <a:effectLst/>
              <a:latin typeface="Arial" panose="020B0604020202020204" pitchFamily="34" charset="0"/>
            </a:endParaRPr>
          </a:p>
        </p:txBody>
      </p:sp>
      <p:sp>
        <p:nvSpPr>
          <p:cNvPr id="10" name="Rectangle 11"/>
          <p:cNvSpPr>
            <a:spLocks noChangeArrowheads="1"/>
          </p:cNvSpPr>
          <p:nvPr/>
        </p:nvSpPr>
        <p:spPr bwMode="auto">
          <a:xfrm>
            <a:off x="0" y="103822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spTree>
    <p:extLst>
      <p:ext uri="{BB962C8B-B14F-4D97-AF65-F5344CB8AC3E}">
        <p14:creationId xmlns:p14="http://schemas.microsoft.com/office/powerpoint/2010/main" val="302130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Slika 19" descr="20200321_09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308" y="1695394"/>
            <a:ext cx="2586736" cy="3451611"/>
          </a:xfrm>
          <a:prstGeom prst="rect">
            <a:avLst/>
          </a:prstGeom>
          <a:noFill/>
          <a:extLst>
            <a:ext uri="{909E8E84-426E-40DD-AFC4-6F175D3DCCD1}">
              <a14:hiddenFill xmlns:a14="http://schemas.microsoft.com/office/drawing/2010/main">
                <a:solidFill>
                  <a:srgbClr val="FFFFFF"/>
                </a:solidFill>
              </a14:hiddenFill>
            </a:ext>
          </a:extLst>
        </p:spPr>
      </p:pic>
      <p:pic>
        <p:nvPicPr>
          <p:cNvPr id="7169" name="Slika 22" descr="20200321_0921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90129" y="1877471"/>
            <a:ext cx="3323208" cy="24885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692" y="248844"/>
            <a:ext cx="456247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1" i="0" u="none" strike="noStrike" cap="none" normalizeH="0" baseline="0" dirty="0">
                <a:ln>
                  <a:noFill/>
                </a:ln>
                <a:solidFill>
                  <a:srgbClr val="CC0099"/>
                </a:solidFill>
                <a:effectLst/>
                <a:latin typeface="Calibri" panose="020F0502020204030204" pitchFamily="34" charset="0"/>
                <a:ea typeface="Calibri" panose="020F0502020204030204" pitchFamily="34" charset="0"/>
                <a:cs typeface="Times New Roman" panose="02020603050405020304" pitchFamily="18" charset="0"/>
              </a:rPr>
              <a:t>3.KORAK    </a:t>
            </a:r>
            <a:r>
              <a:rPr kumimoji="0" lang="sl-SI" altLang="sl-SI"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Prilepimo tipalke.</a:t>
            </a:r>
            <a:r>
              <a:rPr kumimoji="0" lang="sl-SI" altLang="sl-SI"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sz="1100" dirty="0">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1" i="0" u="none" strike="noStrike" cap="none" normalizeH="0" baseline="0" dirty="0">
                <a:ln>
                  <a:noFill/>
                </a:ln>
                <a:solidFill>
                  <a:srgbClr val="CC0099"/>
                </a:solidFill>
                <a:effectLst/>
                <a:latin typeface="Calibri" panose="020F0502020204030204" pitchFamily="34" charset="0"/>
                <a:ea typeface="Calibri" panose="020F0502020204030204" pitchFamily="34" charset="0"/>
                <a:cs typeface="Times New Roman" panose="02020603050405020304" pitchFamily="18" charset="0"/>
              </a:rPr>
              <a:t>4. KORAK</a:t>
            </a:r>
            <a:endParaRPr kumimoji="0" lang="sl-SI" altLang="sl-SI"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Metulja pritrdimo na okno, kjer ga bodo videli vsi.</a:t>
            </a:r>
            <a:endParaRPr kumimoji="0" lang="sl-SI" altLang="sl-SI"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800" b="0" i="0" u="none" strike="noStrike" cap="none" normalizeH="0" baseline="0" dirty="0">
              <a:ln>
                <a:noFill/>
              </a:ln>
              <a:solidFill>
                <a:schemeClr val="tx1"/>
              </a:solidFill>
              <a:effectLst/>
              <a:latin typeface="Arial" panose="020B0604020202020204" pitchFamily="34" charset="0"/>
            </a:endParaRPr>
          </a:p>
        </p:txBody>
      </p:sp>
      <p:sp>
        <p:nvSpPr>
          <p:cNvPr id="6"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sp>
        <p:nvSpPr>
          <p:cNvPr id="7" name="Rectangle 5"/>
          <p:cNvSpPr>
            <a:spLocks noChangeArrowheads="1"/>
          </p:cNvSpPr>
          <p:nvPr/>
        </p:nvSpPr>
        <p:spPr bwMode="auto">
          <a:xfrm>
            <a:off x="0" y="2505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sp>
        <p:nvSpPr>
          <p:cNvPr id="8" name="PoljeZBesedilom 7"/>
          <p:cNvSpPr txBox="1"/>
          <p:nvPr/>
        </p:nvSpPr>
        <p:spPr>
          <a:xfrm>
            <a:off x="3775166" y="5003074"/>
            <a:ext cx="6544491" cy="1292662"/>
          </a:xfrm>
          <a:prstGeom prst="rect">
            <a:avLst/>
          </a:prstGeom>
          <a:noFill/>
        </p:spPr>
        <p:txBody>
          <a:bodyPr wrap="square" rtlCol="0">
            <a:spAutoFit/>
          </a:bodyPr>
          <a:lstStyle/>
          <a:p>
            <a:r>
              <a:rPr lang="sl-SI" sz="2000" b="1" dirty="0">
                <a:solidFill>
                  <a:srgbClr val="7030A0"/>
                </a:solidFill>
              </a:rPr>
              <a:t>Metulj POZDRAVLJA PRIJATELJE, ZNANCE, SOŠOLCE, UČITELJE, VSE.</a:t>
            </a:r>
            <a:br>
              <a:rPr lang="sl-SI" sz="2000" b="1" dirty="0">
                <a:solidFill>
                  <a:srgbClr val="7030A0"/>
                </a:solidFill>
              </a:rPr>
            </a:br>
            <a:r>
              <a:rPr lang="sl-SI" sz="2000" b="1" dirty="0">
                <a:solidFill>
                  <a:srgbClr val="7030A0"/>
                </a:solidFill>
              </a:rPr>
              <a:t>Sporoča : JAZ SEM DOBRO, BODI ZDRAV, OSTANI DOMA.</a:t>
            </a:r>
          </a:p>
          <a:p>
            <a:endParaRPr lang="sl-SI" dirty="0"/>
          </a:p>
        </p:txBody>
      </p:sp>
      <p:pic>
        <p:nvPicPr>
          <p:cNvPr id="11" name="Slika 10" descr="https://scontent-frt3-1.xx.fbcdn.net/v/t1.15752-9/90831771_2435824869851033_2712330825914908672_n.jpg?_nc_cat=106&amp;_nc_sid=b96e70&amp;_nc_ohc=J2FdAz1ygegAX-rI6OQ&amp;_nc_ht=scontent-frt3-1.xx&amp;oh=b0d5c29e97554b8d68ff16460d0d05df&amp;oe=5E9CFBDE"/>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49259">
            <a:off x="8298798" y="830275"/>
            <a:ext cx="2762944" cy="3590072"/>
          </a:xfrm>
          <a:prstGeom prst="rect">
            <a:avLst/>
          </a:prstGeom>
          <a:noFill/>
          <a:ln>
            <a:noFill/>
          </a:ln>
        </p:spPr>
      </p:pic>
    </p:spTree>
    <p:extLst>
      <p:ext uri="{BB962C8B-B14F-4D97-AF65-F5344CB8AC3E}">
        <p14:creationId xmlns:p14="http://schemas.microsoft.com/office/powerpoint/2010/main" val="141383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874" y="1400175"/>
            <a:ext cx="5410201" cy="2165985"/>
          </a:xfrm>
        </p:spPr>
        <p:txBody>
          <a:bodyPr>
            <a:normAutofit lnSpcReduction="10000"/>
          </a:bodyPr>
          <a:lstStyle/>
          <a:p>
            <a:pPr marL="0" indent="0">
              <a:buNone/>
            </a:pPr>
            <a:r>
              <a:rPr lang="sl-SI" dirty="0">
                <a:solidFill>
                  <a:schemeClr val="tx2"/>
                </a:solidFill>
              </a:rPr>
              <a:t>Upam, da so ti bile aktivnosti zanimive in dopoldne prijetno! </a:t>
            </a:r>
          </a:p>
          <a:p>
            <a:pPr marL="0" indent="0">
              <a:buNone/>
            </a:pPr>
            <a:r>
              <a:rPr lang="sl-SI" b="1" dirty="0">
                <a:solidFill>
                  <a:srgbClr val="FF0000"/>
                </a:solidFill>
              </a:rPr>
              <a:t>NE POZABI!</a:t>
            </a:r>
          </a:p>
          <a:p>
            <a:pPr marL="0" indent="0">
              <a:buNone/>
            </a:pPr>
            <a:r>
              <a:rPr lang="sl-SI" b="1" dirty="0">
                <a:solidFill>
                  <a:srgbClr val="FF0000"/>
                </a:solidFill>
              </a:rPr>
              <a:t>Vse nastale fotografije pošlji razredničarki na e-naslov.</a:t>
            </a:r>
          </a:p>
          <a:p>
            <a:pPr marL="0" indent="0">
              <a:buNone/>
            </a:pPr>
            <a:endParaRPr lang="sl-SI" dirty="0"/>
          </a:p>
          <a:p>
            <a:pPr marL="0" indent="0">
              <a:buNone/>
            </a:pPr>
            <a:endParaRPr lang="en-US" dirty="0"/>
          </a:p>
        </p:txBody>
      </p:sp>
      <p:pic>
        <p:nvPicPr>
          <p:cNvPr id="2" name="Picture 1">
            <a:extLst>
              <a:ext uri="{FF2B5EF4-FFF2-40B4-BE49-F238E27FC236}">
                <a16:creationId xmlns:a16="http://schemas.microsoft.com/office/drawing/2014/main" id="{F3EE72B0-1452-46A2-B1AF-D88A06A16A09}"/>
              </a:ext>
            </a:extLst>
          </p:cNvPr>
          <p:cNvPicPr>
            <a:picLocks noChangeAspect="1"/>
          </p:cNvPicPr>
          <p:nvPr/>
        </p:nvPicPr>
        <p:blipFill>
          <a:blip r:embed="rId2"/>
          <a:stretch>
            <a:fillRect/>
          </a:stretch>
        </p:blipFill>
        <p:spPr>
          <a:xfrm>
            <a:off x="6629400" y="609600"/>
            <a:ext cx="4390326" cy="5855358"/>
          </a:xfrm>
          <a:prstGeom prst="rect">
            <a:avLst/>
          </a:prstGeom>
        </p:spPr>
      </p:pic>
      <p:pic>
        <p:nvPicPr>
          <p:cNvPr id="4" name="Slika 3"/>
          <p:cNvPicPr>
            <a:picLocks noChangeAspect="1"/>
          </p:cNvPicPr>
          <p:nvPr/>
        </p:nvPicPr>
        <p:blipFill>
          <a:blip r:embed="rId3"/>
          <a:stretch>
            <a:fillRect/>
          </a:stretch>
        </p:blipFill>
        <p:spPr>
          <a:xfrm>
            <a:off x="2084228" y="3537279"/>
            <a:ext cx="3895682" cy="3164098"/>
          </a:xfrm>
          <a:prstGeom prst="rect">
            <a:avLst/>
          </a:prstGeom>
        </p:spPr>
      </p:pic>
    </p:spTree>
    <p:extLst>
      <p:ext uri="{BB962C8B-B14F-4D97-AF65-F5344CB8AC3E}">
        <p14:creationId xmlns:p14="http://schemas.microsoft.com/office/powerpoint/2010/main" val="299893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E490-60D9-4533-8CCE-0E0C2DA30361}"/>
              </a:ext>
            </a:extLst>
          </p:cNvPr>
          <p:cNvSpPr>
            <a:spLocks noGrp="1"/>
          </p:cNvSpPr>
          <p:nvPr>
            <p:ph type="title"/>
          </p:nvPr>
        </p:nvSpPr>
        <p:spPr/>
        <p:txBody>
          <a:bodyPr/>
          <a:lstStyle/>
          <a:p>
            <a:r>
              <a:rPr lang="sl-SI" dirty="0"/>
              <a:t>ZDRAVJE</a:t>
            </a:r>
          </a:p>
        </p:txBody>
      </p:sp>
      <p:sp>
        <p:nvSpPr>
          <p:cNvPr id="3" name="Content Placeholder 2">
            <a:extLst>
              <a:ext uri="{FF2B5EF4-FFF2-40B4-BE49-F238E27FC236}">
                <a16:creationId xmlns:a16="http://schemas.microsoft.com/office/drawing/2014/main" id="{CDA2BAB2-2552-484B-9534-72E19385B260}"/>
              </a:ext>
            </a:extLst>
          </p:cNvPr>
          <p:cNvSpPr>
            <a:spLocks noGrp="1"/>
          </p:cNvSpPr>
          <p:nvPr>
            <p:ph idx="1"/>
          </p:nvPr>
        </p:nvSpPr>
        <p:spPr>
          <a:xfrm>
            <a:off x="1066800" y="1905001"/>
            <a:ext cx="10058400" cy="1188720"/>
          </a:xfrm>
        </p:spPr>
        <p:txBody>
          <a:bodyPr>
            <a:normAutofit/>
          </a:bodyPr>
          <a:lstStyle/>
          <a:p>
            <a:pPr marL="0" indent="0" algn="ctr">
              <a:buNone/>
            </a:pPr>
            <a:r>
              <a:rPr lang="sl-SI" dirty="0"/>
              <a:t>Zdravje pojmujemo kot stanje </a:t>
            </a:r>
            <a:r>
              <a:rPr lang="sl-SI" b="1" dirty="0">
                <a:solidFill>
                  <a:schemeClr val="accent5">
                    <a:lumMod val="50000"/>
                  </a:schemeClr>
                </a:solidFill>
              </a:rPr>
              <a:t>TELESNEGA</a:t>
            </a:r>
            <a:r>
              <a:rPr lang="sl-SI" dirty="0"/>
              <a:t>, </a:t>
            </a:r>
            <a:r>
              <a:rPr lang="sl-SI" b="1" dirty="0">
                <a:solidFill>
                  <a:schemeClr val="accent5">
                    <a:lumMod val="50000"/>
                  </a:schemeClr>
                </a:solidFill>
              </a:rPr>
              <a:t>DUŠEVNEGA</a:t>
            </a:r>
            <a:r>
              <a:rPr lang="sl-SI" dirty="0"/>
              <a:t> in </a:t>
            </a:r>
            <a:r>
              <a:rPr lang="sl-SI" b="1" dirty="0">
                <a:solidFill>
                  <a:schemeClr val="accent5">
                    <a:lumMod val="50000"/>
                  </a:schemeClr>
                </a:solidFill>
              </a:rPr>
              <a:t>SOCIALNEGA blagostanja</a:t>
            </a:r>
            <a:r>
              <a:rPr lang="sl-SI" dirty="0"/>
              <a:t> in ni le odsotnost bolezni. Zdravja pa ne more biti brez </a:t>
            </a:r>
            <a:r>
              <a:rPr lang="sl-SI" b="1" dirty="0">
                <a:solidFill>
                  <a:schemeClr val="accent5">
                    <a:lumMod val="50000"/>
                  </a:schemeClr>
                </a:solidFill>
              </a:rPr>
              <a:t>ZDRAVEGA OKOLJA</a:t>
            </a:r>
            <a:r>
              <a:rPr lang="sl-SI" dirty="0"/>
              <a:t>. </a:t>
            </a:r>
          </a:p>
        </p:txBody>
      </p:sp>
      <p:sp>
        <p:nvSpPr>
          <p:cNvPr id="4" name="Content Placeholder 2">
            <a:extLst>
              <a:ext uri="{FF2B5EF4-FFF2-40B4-BE49-F238E27FC236}">
                <a16:creationId xmlns:a16="http://schemas.microsoft.com/office/drawing/2014/main" id="{E2BDAECF-1085-49AB-8068-19010AC3A24E}"/>
              </a:ext>
            </a:extLst>
          </p:cNvPr>
          <p:cNvSpPr txBox="1">
            <a:spLocks/>
          </p:cNvSpPr>
          <p:nvPr/>
        </p:nvSpPr>
        <p:spPr>
          <a:xfrm>
            <a:off x="2276475" y="3352484"/>
            <a:ext cx="7821114" cy="29149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a:lstStyle>
          <a:p>
            <a:pPr marL="0" indent="0" algn="ctr">
              <a:buFont typeface="Arial" pitchFamily="34" charset="0"/>
              <a:buNone/>
            </a:pPr>
            <a:r>
              <a:rPr lang="sl-SI" dirty="0"/>
              <a:t>Tako se bo tudi današnji dan prepletel s temi štirimi vidiki zdravja. Vsak vidik zdravja bo na drsnicah obarvan drugače. </a:t>
            </a:r>
          </a:p>
          <a:p>
            <a:pPr marL="0" indent="0" algn="ctr">
              <a:buFont typeface="Arial" pitchFamily="34" charset="0"/>
              <a:buNone/>
            </a:pPr>
            <a:r>
              <a:rPr lang="sl-SI" dirty="0"/>
              <a:t>Svetujem ti, da izvajaš dejavnosti po vrsti. </a:t>
            </a:r>
          </a:p>
          <a:p>
            <a:pPr marL="0" indent="0" algn="ctr">
              <a:buFont typeface="Arial" pitchFamily="34" charset="0"/>
              <a:buNone/>
            </a:pPr>
            <a:r>
              <a:rPr lang="sl-SI"/>
              <a:t>Zagotovo bo tvoje </a:t>
            </a:r>
            <a:r>
              <a:rPr lang="sl-SI" dirty="0"/>
              <a:t>počutje (in s tem zdravje) ob koncu tega </a:t>
            </a:r>
            <a:r>
              <a:rPr lang="sl-SI"/>
              <a:t>dneva fantastično.</a:t>
            </a:r>
            <a:endParaRPr lang="sl-SI" dirty="0"/>
          </a:p>
        </p:txBody>
      </p:sp>
    </p:spTree>
    <p:extLst>
      <p:ext uri="{BB962C8B-B14F-4D97-AF65-F5344CB8AC3E}">
        <p14:creationId xmlns:p14="http://schemas.microsoft.com/office/powerpoint/2010/main" val="284392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C40A-38B3-4795-9BA7-5B2BBE4A5211}"/>
              </a:ext>
            </a:extLst>
          </p:cNvPr>
          <p:cNvSpPr>
            <a:spLocks noGrp="1"/>
          </p:cNvSpPr>
          <p:nvPr>
            <p:ph type="title"/>
          </p:nvPr>
        </p:nvSpPr>
        <p:spPr/>
        <p:txBody>
          <a:bodyPr/>
          <a:lstStyle/>
          <a:p>
            <a:r>
              <a:rPr lang="sl-SI" dirty="0"/>
              <a:t>Pred začetkom pa še to:</a:t>
            </a:r>
          </a:p>
        </p:txBody>
      </p:sp>
      <p:sp>
        <p:nvSpPr>
          <p:cNvPr id="3" name="Content Placeholder 2">
            <a:extLst>
              <a:ext uri="{FF2B5EF4-FFF2-40B4-BE49-F238E27FC236}">
                <a16:creationId xmlns:a16="http://schemas.microsoft.com/office/drawing/2014/main" id="{ED8C3B2E-6F3F-4EA1-8CE5-6183C4528912}"/>
              </a:ext>
            </a:extLst>
          </p:cNvPr>
          <p:cNvSpPr>
            <a:spLocks noGrp="1"/>
          </p:cNvSpPr>
          <p:nvPr>
            <p:ph idx="1"/>
          </p:nvPr>
        </p:nvSpPr>
        <p:spPr>
          <a:xfrm>
            <a:off x="1537559" y="1858806"/>
            <a:ext cx="7627716" cy="1563662"/>
          </a:xfrm>
        </p:spPr>
        <p:txBody>
          <a:bodyPr>
            <a:normAutofit/>
          </a:bodyPr>
          <a:lstStyle/>
          <a:p>
            <a:pPr marL="0" indent="0">
              <a:buNone/>
            </a:pPr>
            <a:r>
              <a:rPr lang="sl-SI" dirty="0"/>
              <a:t>Karkoli boš ustvaril / ustvarila, posnetke izvajanja vaj, smešne trenutke, lepe misli, izvedbo izziva, ... </a:t>
            </a:r>
            <a:r>
              <a:rPr lang="sl-SI" dirty="0">
                <a:solidFill>
                  <a:srgbClr val="7030A0"/>
                </a:solidFill>
              </a:rPr>
              <a:t>zabeleži s fotoaparatom</a:t>
            </a:r>
            <a:r>
              <a:rPr lang="sl-SI" dirty="0"/>
              <a:t> </a:t>
            </a:r>
            <a:r>
              <a:rPr lang="sl-SI" dirty="0">
                <a:solidFill>
                  <a:srgbClr val="7030A0"/>
                </a:solidFill>
              </a:rPr>
              <a:t>in jih pošlji </a:t>
            </a:r>
            <a:r>
              <a:rPr lang="sl-SI" dirty="0"/>
              <a:t>razredničarki. Tako bomo tudi s tvojim prispevkom ovekovečili ta nenavaden čas.</a:t>
            </a:r>
          </a:p>
          <a:p>
            <a:pPr marL="0" indent="0">
              <a:buNone/>
            </a:pPr>
            <a:endParaRPr lang="sl-SI" dirty="0"/>
          </a:p>
        </p:txBody>
      </p:sp>
      <p:pic>
        <p:nvPicPr>
          <p:cNvPr id="4" name="Picture 3">
            <a:extLst>
              <a:ext uri="{FF2B5EF4-FFF2-40B4-BE49-F238E27FC236}">
                <a16:creationId xmlns:a16="http://schemas.microsoft.com/office/drawing/2014/main" id="{7614B302-8902-4E2A-8A5B-ADFB0388661F}"/>
              </a:ext>
            </a:extLst>
          </p:cNvPr>
          <p:cNvPicPr>
            <a:picLocks noChangeAspect="1"/>
          </p:cNvPicPr>
          <p:nvPr/>
        </p:nvPicPr>
        <p:blipFill>
          <a:blip r:embed="rId2"/>
          <a:stretch>
            <a:fillRect/>
          </a:stretch>
        </p:blipFill>
        <p:spPr>
          <a:xfrm>
            <a:off x="3537732" y="3635036"/>
            <a:ext cx="4405312" cy="2735931"/>
          </a:xfrm>
          <a:prstGeom prst="rect">
            <a:avLst/>
          </a:prstGeom>
        </p:spPr>
      </p:pic>
    </p:spTree>
    <p:extLst>
      <p:ext uri="{BB962C8B-B14F-4D97-AF65-F5344CB8AC3E}">
        <p14:creationId xmlns:p14="http://schemas.microsoft.com/office/powerpoint/2010/main" val="206598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4BB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5" name="Scroll: Horizontal 24">
            <a:extLst>
              <a:ext uri="{FF2B5EF4-FFF2-40B4-BE49-F238E27FC236}">
                <a16:creationId xmlns:a16="http://schemas.microsoft.com/office/drawing/2014/main" id="{9B580CE7-D980-491D-A348-413F75F5C5D9}"/>
              </a:ext>
            </a:extLst>
          </p:cNvPr>
          <p:cNvSpPr/>
          <p:nvPr/>
        </p:nvSpPr>
        <p:spPr>
          <a:xfrm>
            <a:off x="2013994" y="1192192"/>
            <a:ext cx="8507391" cy="4201609"/>
          </a:xfrm>
          <a:prstGeom prst="horizontalScroll">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r>
              <a:rPr lang="sl-SI" sz="5400" b="1" dirty="0">
                <a:ln/>
                <a:solidFill>
                  <a:schemeClr val="accent4"/>
                </a:solidFill>
                <a:latin typeface="Bernard MT Condensed" panose="02050806060905020404" pitchFamily="18" charset="0"/>
              </a:rPr>
              <a:t>ZA DOBRO JUTRO</a:t>
            </a:r>
          </a:p>
        </p:txBody>
      </p:sp>
    </p:spTree>
    <p:extLst>
      <p:ext uri="{BB962C8B-B14F-4D97-AF65-F5344CB8AC3E}">
        <p14:creationId xmlns:p14="http://schemas.microsoft.com/office/powerpoint/2010/main" val="158573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4BB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ZA DOBRO JUTRO</a:t>
            </a:r>
            <a:endParaRPr lang="en-US" dirty="0"/>
          </a:p>
        </p:txBody>
      </p:sp>
      <p:sp>
        <p:nvSpPr>
          <p:cNvPr id="18" name="TextBox 17">
            <a:extLst>
              <a:ext uri="{FF2B5EF4-FFF2-40B4-BE49-F238E27FC236}">
                <a16:creationId xmlns:a16="http://schemas.microsoft.com/office/drawing/2014/main" id="{20615193-56C8-4E8D-AFB6-174688928294}"/>
              </a:ext>
            </a:extLst>
          </p:cNvPr>
          <p:cNvSpPr txBox="1"/>
          <p:nvPr/>
        </p:nvSpPr>
        <p:spPr>
          <a:xfrm>
            <a:off x="1066800" y="2091446"/>
            <a:ext cx="6410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solidFill>
                  <a:srgbClr val="F6F7E4">
                    <a:lumMod val="10000"/>
                  </a:srgbClr>
                </a:solidFill>
                <a:latin typeface="Cambria"/>
              </a:rPr>
              <a:t>Naslednja</a:t>
            </a:r>
            <a:r>
              <a:rPr kumimoji="0" lang="sl-SI" sz="1800" b="0" i="0" u="none" strike="noStrike" kern="1200" cap="none" spc="0" normalizeH="0" baseline="0" noProof="0" dirty="0">
                <a:ln>
                  <a:noFill/>
                </a:ln>
                <a:solidFill>
                  <a:srgbClr val="F6F7E4">
                    <a:lumMod val="10000"/>
                  </a:srgbClr>
                </a:solidFill>
                <a:effectLst/>
                <a:uLnTx/>
                <a:uFillTx/>
                <a:latin typeface="Cambria"/>
                <a:ea typeface="+mn-ea"/>
                <a:cs typeface="+mn-cs"/>
              </a:rPr>
              <a:t> aktivnost te bo popeljala v </a:t>
            </a:r>
            <a:r>
              <a:rPr kumimoji="0" lang="sl-SI" sz="1800" b="1" i="0" u="none" strike="noStrike" kern="1200" cap="none" spc="0" normalizeH="0" baseline="0" noProof="0" dirty="0">
                <a:ln>
                  <a:noFill/>
                </a:ln>
                <a:solidFill>
                  <a:srgbClr val="D680A5">
                    <a:lumMod val="50000"/>
                  </a:srgbClr>
                </a:solidFill>
                <a:effectLst/>
                <a:uLnTx/>
                <a:uFillTx/>
                <a:latin typeface="Cambria"/>
                <a:ea typeface="+mn-ea"/>
                <a:cs typeface="+mn-cs"/>
              </a:rPr>
              <a:t>magični svet sproščanja.</a:t>
            </a:r>
          </a:p>
        </p:txBody>
      </p:sp>
      <p:sp>
        <p:nvSpPr>
          <p:cNvPr id="22" name="TextBox 21">
            <a:extLst>
              <a:ext uri="{FF2B5EF4-FFF2-40B4-BE49-F238E27FC236}">
                <a16:creationId xmlns:a16="http://schemas.microsoft.com/office/drawing/2014/main" id="{90907CA7-0E4E-4937-AF19-354CDE949B9B}"/>
              </a:ext>
            </a:extLst>
          </p:cNvPr>
          <p:cNvSpPr txBox="1"/>
          <p:nvPr/>
        </p:nvSpPr>
        <p:spPr>
          <a:xfrm>
            <a:off x="4359410" y="2893180"/>
            <a:ext cx="665630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F6F7E4">
                    <a:lumMod val="10000"/>
                  </a:srgbClr>
                </a:solidFill>
                <a:effectLst/>
                <a:uLnTx/>
                <a:uFillTx/>
                <a:latin typeface="Cambria"/>
                <a:ea typeface="+mn-ea"/>
                <a:cs typeface="+mn-cs"/>
              </a:rPr>
              <a:t>Najprej popij en kozarec vode, da bo Tvoje telo čisto in pretočno.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F6F7E4">
                    <a:lumMod val="10000"/>
                  </a:srgbClr>
                </a:solidFill>
                <a:effectLst/>
                <a:uLnTx/>
                <a:uFillTx/>
                <a:latin typeface="Cambria"/>
                <a:ea typeface="+mn-ea"/>
                <a:cs typeface="+mn-cs"/>
              </a:rPr>
              <a:t>Sledila bo meditacija .... Kaj to sploh je?</a:t>
            </a:r>
            <a:endParaRPr kumimoji="0" lang="sl-SI" sz="1800" b="0" i="0" u="none" strike="noStrike" kern="1200" cap="none" spc="0" normalizeH="0" baseline="0" noProof="0" dirty="0">
              <a:ln>
                <a:noFill/>
              </a:ln>
              <a:solidFill>
                <a:srgbClr val="D680A5">
                  <a:lumMod val="50000"/>
                </a:srgbClr>
              </a:solidFill>
              <a:effectLst/>
              <a:uLnTx/>
              <a:uFillTx/>
              <a:latin typeface="Cambria"/>
              <a:ea typeface="+mn-ea"/>
              <a:cs typeface="+mn-cs"/>
            </a:endParaRPr>
          </a:p>
        </p:txBody>
      </p:sp>
      <p:sp>
        <p:nvSpPr>
          <p:cNvPr id="24" name="Rectangle: Rounded Corners 23">
            <a:extLst>
              <a:ext uri="{FF2B5EF4-FFF2-40B4-BE49-F238E27FC236}">
                <a16:creationId xmlns:a16="http://schemas.microsoft.com/office/drawing/2014/main" id="{9BCE09D3-C751-44F9-A104-1B130EBD5E4E}"/>
              </a:ext>
            </a:extLst>
          </p:cNvPr>
          <p:cNvSpPr/>
          <p:nvPr/>
        </p:nvSpPr>
        <p:spPr>
          <a:xfrm>
            <a:off x="1575881" y="5262664"/>
            <a:ext cx="7947498" cy="8667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a:ln>
                  <a:noFill/>
                </a:ln>
                <a:solidFill>
                  <a:prstClr val="white"/>
                </a:solidFill>
                <a:effectLst/>
                <a:uLnTx/>
                <a:uFillTx/>
                <a:latin typeface="Cambria"/>
                <a:ea typeface="+mn-ea"/>
                <a:cs typeface="+mn-cs"/>
              </a:rPr>
              <a:t>»Meditacija ni sredstvo za dosego cilja, ker je sredstvo in cilj.« </a:t>
            </a:r>
            <a:endParaRPr kumimoji="0" lang="sl-SI" sz="1800" b="0" i="0" u="none" strike="noStrike" kern="1200" cap="none" spc="0" normalizeH="0" baseline="0" noProof="0" dirty="0">
              <a:ln>
                <a:noFill/>
              </a:ln>
              <a:solidFill>
                <a:prstClr val="white"/>
              </a:solidFill>
              <a:effectLst/>
              <a:uLnTx/>
              <a:uFillTx/>
              <a:latin typeface="Cambr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Cambria"/>
                <a:ea typeface="+mn-ea"/>
                <a:cs typeface="+mn-cs"/>
              </a:rPr>
              <a:t>(Krišnamurtijai Krisšamurti)</a:t>
            </a:r>
          </a:p>
        </p:txBody>
      </p:sp>
    </p:spTree>
    <p:extLst>
      <p:ext uri="{BB962C8B-B14F-4D97-AF65-F5344CB8AC3E}">
        <p14:creationId xmlns:p14="http://schemas.microsoft.com/office/powerpoint/2010/main" val="390168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4BB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81E17E-78E9-434E-BEFA-A32C7C1FC562}"/>
              </a:ext>
            </a:extLst>
          </p:cNvPr>
          <p:cNvSpPr>
            <a:spLocks noGrp="1"/>
          </p:cNvSpPr>
          <p:nvPr>
            <p:ph sz="half" idx="2"/>
          </p:nvPr>
        </p:nvSpPr>
        <p:spPr>
          <a:xfrm>
            <a:off x="1285875" y="1219898"/>
            <a:ext cx="10058400" cy="4271963"/>
          </a:xfrm>
        </p:spPr>
        <p:txBody>
          <a:bodyPr/>
          <a:lstStyle/>
          <a:p>
            <a:pPr marL="0" indent="0">
              <a:buNone/>
            </a:pPr>
            <a:r>
              <a:rPr lang="sl-SI" i="1" dirty="0">
                <a:solidFill>
                  <a:schemeClr val="tx2"/>
                </a:solidFill>
              </a:rPr>
              <a:t>Meditacija je pomembno orodje pri doseganju našega notranjega ravnotežja. Naši dnevi so napolnjeni z umsko dejavnostjo, zato je zelo blagodejno, če si vzamemo nekaj časa, da um sprostimo in se umaknemo iz sveta misli. Seveda je naš um v začetku kot nevzgojena živalca in skače in beži in se nikakor noče umiriti.</a:t>
            </a:r>
            <a:endParaRPr lang="sl-SI" dirty="0">
              <a:solidFill>
                <a:schemeClr val="tx2"/>
              </a:solidFill>
            </a:endParaRPr>
          </a:p>
          <a:p>
            <a:pPr marL="0" indent="0">
              <a:buNone/>
            </a:pPr>
            <a:endParaRPr lang="sl-SI" dirty="0"/>
          </a:p>
        </p:txBody>
      </p:sp>
      <p:pic>
        <p:nvPicPr>
          <p:cNvPr id="13" name="Picture 12">
            <a:extLst>
              <a:ext uri="{FF2B5EF4-FFF2-40B4-BE49-F238E27FC236}">
                <a16:creationId xmlns:a16="http://schemas.microsoft.com/office/drawing/2014/main" id="{9A7B6EFA-ACF3-41CC-BB91-93FDFD3F421F}"/>
              </a:ext>
            </a:extLst>
          </p:cNvPr>
          <p:cNvPicPr>
            <a:picLocks noChangeAspect="1"/>
          </p:cNvPicPr>
          <p:nvPr/>
        </p:nvPicPr>
        <p:blipFill>
          <a:blip r:embed="rId2"/>
          <a:stretch>
            <a:fillRect/>
          </a:stretch>
        </p:blipFill>
        <p:spPr>
          <a:xfrm>
            <a:off x="2547426" y="3429000"/>
            <a:ext cx="6693865" cy="2856048"/>
          </a:xfrm>
          <a:prstGeom prst="rect">
            <a:avLst/>
          </a:prstGeom>
        </p:spPr>
      </p:pic>
    </p:spTree>
    <p:extLst>
      <p:ext uri="{BB962C8B-B14F-4D97-AF65-F5344CB8AC3E}">
        <p14:creationId xmlns:p14="http://schemas.microsoft.com/office/powerpoint/2010/main" val="62264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4BB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81E17E-78E9-434E-BEFA-A32C7C1FC562}"/>
              </a:ext>
            </a:extLst>
          </p:cNvPr>
          <p:cNvSpPr>
            <a:spLocks noGrp="1"/>
          </p:cNvSpPr>
          <p:nvPr>
            <p:ph sz="half" idx="2"/>
          </p:nvPr>
        </p:nvSpPr>
        <p:spPr>
          <a:xfrm>
            <a:off x="1150690" y="948654"/>
            <a:ext cx="10058400" cy="2222385"/>
          </a:xfrm>
        </p:spPr>
        <p:txBody>
          <a:bodyPr/>
          <a:lstStyle/>
          <a:p>
            <a:pPr marL="0" indent="0">
              <a:buNone/>
            </a:pPr>
            <a:r>
              <a:rPr lang="sl-SI" b="1" i="1" dirty="0">
                <a:solidFill>
                  <a:schemeClr val="tx2"/>
                </a:solidFill>
              </a:rPr>
              <a:t>Kako naj meditiram?</a:t>
            </a:r>
            <a:endParaRPr lang="sl-SI" dirty="0">
              <a:solidFill>
                <a:schemeClr val="tx2"/>
              </a:solidFill>
            </a:endParaRPr>
          </a:p>
          <a:p>
            <a:pPr marL="0" indent="0">
              <a:buNone/>
            </a:pPr>
            <a:r>
              <a:rPr lang="sl-SI" i="1" dirty="0">
                <a:solidFill>
                  <a:schemeClr val="tx2"/>
                </a:solidFill>
              </a:rPr>
              <a:t>Vse misli dopustimo, ničemur se ne upiramo. Ko uspemo gledati med meditacijo tok naših misli, kot da bi se skozi nas vrtel film, se ne vpletamo vanje, jim ne dajemo več pozornosti in s tem energije. Ker jih ne hranimo več, počasi izginjajo in mi se znajdemo v blagodejni tišini, ki nas zdravi in pomirja.</a:t>
            </a:r>
            <a:endParaRPr lang="sl-SI" dirty="0">
              <a:solidFill>
                <a:schemeClr val="tx2"/>
              </a:solidFill>
            </a:endParaRPr>
          </a:p>
          <a:p>
            <a:pPr marL="0" indent="0">
              <a:buNone/>
            </a:pPr>
            <a:endParaRPr lang="sl-SI" dirty="0">
              <a:solidFill>
                <a:schemeClr val="tx2"/>
              </a:solidFill>
            </a:endParaRPr>
          </a:p>
          <a:p>
            <a:pPr marL="0" indent="0">
              <a:buNone/>
            </a:pPr>
            <a:endParaRPr lang="sl-SI" dirty="0"/>
          </a:p>
        </p:txBody>
      </p:sp>
      <p:pic>
        <p:nvPicPr>
          <p:cNvPr id="2" name="Picture 1">
            <a:extLst>
              <a:ext uri="{FF2B5EF4-FFF2-40B4-BE49-F238E27FC236}">
                <a16:creationId xmlns:a16="http://schemas.microsoft.com/office/drawing/2014/main" id="{0A5DACD3-2E94-4407-A0EC-6F513ED75056}"/>
              </a:ext>
            </a:extLst>
          </p:cNvPr>
          <p:cNvPicPr>
            <a:picLocks noChangeAspect="1"/>
          </p:cNvPicPr>
          <p:nvPr/>
        </p:nvPicPr>
        <p:blipFill>
          <a:blip r:embed="rId2"/>
          <a:stretch>
            <a:fillRect/>
          </a:stretch>
        </p:blipFill>
        <p:spPr>
          <a:xfrm>
            <a:off x="3538406" y="3171039"/>
            <a:ext cx="3984771" cy="3461059"/>
          </a:xfrm>
          <a:prstGeom prst="rect">
            <a:avLst/>
          </a:prstGeom>
        </p:spPr>
      </p:pic>
    </p:spTree>
    <p:extLst>
      <p:ext uri="{BB962C8B-B14F-4D97-AF65-F5344CB8AC3E}">
        <p14:creationId xmlns:p14="http://schemas.microsoft.com/office/powerpoint/2010/main" val="68104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4BB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76502" y="1733592"/>
            <a:ext cx="10058400" cy="1096861"/>
          </a:xfrm>
        </p:spPr>
        <p:txBody>
          <a:bodyPr/>
          <a:lstStyle/>
          <a:p>
            <a:r>
              <a:rPr lang="en-US" dirty="0" err="1">
                <a:hlinkClick r:id="rId2"/>
              </a:rPr>
              <a:t>Vodena</a:t>
            </a:r>
            <a:r>
              <a:rPr lang="en-US" dirty="0">
                <a:hlinkClick r:id="rId2"/>
              </a:rPr>
              <a:t> </a:t>
            </a:r>
            <a:r>
              <a:rPr lang="en-US" dirty="0" err="1">
                <a:hlinkClick r:id="rId2"/>
              </a:rPr>
              <a:t>meditacija</a:t>
            </a:r>
            <a:endParaRPr lang="en-US" dirty="0"/>
          </a:p>
        </p:txBody>
      </p:sp>
      <p:sp>
        <p:nvSpPr>
          <p:cNvPr id="8" name="Content Placeholder 7">
            <a:extLst>
              <a:ext uri="{FF2B5EF4-FFF2-40B4-BE49-F238E27FC236}">
                <a16:creationId xmlns:a16="http://schemas.microsoft.com/office/drawing/2014/main" id="{487043D0-3063-4416-82F8-A742A96B7732}"/>
              </a:ext>
            </a:extLst>
          </p:cNvPr>
          <p:cNvSpPr>
            <a:spLocks noGrp="1"/>
          </p:cNvSpPr>
          <p:nvPr>
            <p:ph sz="half" idx="2"/>
          </p:nvPr>
        </p:nvSpPr>
        <p:spPr>
          <a:xfrm>
            <a:off x="1190537" y="1032544"/>
            <a:ext cx="10058399" cy="4739606"/>
          </a:xfrm>
        </p:spPr>
        <p:txBody>
          <a:bodyPr/>
          <a:lstStyle/>
          <a:p>
            <a:r>
              <a:rPr lang="sl-SI" dirty="0">
                <a:solidFill>
                  <a:schemeClr val="tx2"/>
                </a:solidFill>
              </a:rPr>
              <a:t>Zdaj pa si le odpri priponko in uživaj v vodeni meditaciji...</a:t>
            </a:r>
          </a:p>
          <a:p>
            <a:pPr marL="0" indent="0">
              <a:buNone/>
            </a:pPr>
            <a:endParaRPr lang="sl-SI" b="1" dirty="0">
              <a:solidFill>
                <a:schemeClr val="tx2"/>
              </a:solidFill>
            </a:endParaRPr>
          </a:p>
          <a:p>
            <a:pPr marL="0" indent="0">
              <a:buNone/>
            </a:pPr>
            <a:endParaRPr lang="sl-SI" b="1" dirty="0">
              <a:solidFill>
                <a:schemeClr val="tx2"/>
              </a:solidFill>
            </a:endParaRPr>
          </a:p>
          <a:p>
            <a:pPr marL="0" indent="0">
              <a:buNone/>
            </a:pPr>
            <a:r>
              <a:rPr lang="sl-SI" b="1" dirty="0">
                <a:solidFill>
                  <a:schemeClr val="tx2"/>
                </a:solidFill>
              </a:rPr>
              <a:t>               </a:t>
            </a:r>
          </a:p>
          <a:p>
            <a:pPr marL="0" indent="0">
              <a:buNone/>
            </a:pPr>
            <a:endParaRPr lang="sl-SI" b="1" dirty="0">
              <a:solidFill>
                <a:schemeClr val="tx2"/>
              </a:solidFill>
            </a:endParaRPr>
          </a:p>
          <a:p>
            <a:pPr marL="0" indent="0">
              <a:buNone/>
            </a:pPr>
            <a:endParaRPr lang="sl-SI" b="1" dirty="0">
              <a:solidFill>
                <a:schemeClr val="tx2"/>
              </a:solidFill>
            </a:endParaRPr>
          </a:p>
          <a:p>
            <a:pPr marL="0" indent="0">
              <a:buNone/>
            </a:pPr>
            <a:r>
              <a:rPr lang="sl-SI" b="1" dirty="0">
                <a:solidFill>
                  <a:schemeClr val="tx2"/>
                </a:solidFill>
              </a:rPr>
              <a:t> </a:t>
            </a:r>
            <a:r>
              <a:rPr lang="sl-SI" sz="3600" b="1" dirty="0">
                <a:solidFill>
                  <a:schemeClr val="accent5">
                    <a:lumMod val="50000"/>
                  </a:schemeClr>
                </a:solidFill>
              </a:rPr>
              <a:t>NAMASTE</a:t>
            </a:r>
            <a:r>
              <a:rPr lang="sl-SI" sz="3600" dirty="0">
                <a:solidFill>
                  <a:schemeClr val="accent5">
                    <a:lumMod val="50000"/>
                  </a:schemeClr>
                </a:solidFill>
              </a:rPr>
              <a:t> </a:t>
            </a:r>
            <a:endParaRPr lang="sl-SI" dirty="0">
              <a:solidFill>
                <a:schemeClr val="accent5">
                  <a:lumMod val="50000"/>
                </a:schemeClr>
              </a:solidFill>
            </a:endParaRPr>
          </a:p>
          <a:p>
            <a:pPr marL="0" indent="0">
              <a:buNone/>
            </a:pPr>
            <a:endParaRPr lang="sl-SI" dirty="0"/>
          </a:p>
        </p:txBody>
      </p:sp>
    </p:spTree>
    <p:extLst>
      <p:ext uri="{BB962C8B-B14F-4D97-AF65-F5344CB8AC3E}">
        <p14:creationId xmlns:p14="http://schemas.microsoft.com/office/powerpoint/2010/main" val="157050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herry Blossom 16x9">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17.potx" id="{A8D831F9-2DA4-4700-B230-431725864604}" vid="{ED9A2A59-32A4-4461-8593-D9E87F204B18}"/>
    </a:ext>
  </a:extLst>
</a:theme>
</file>

<file path=ppt/theme/theme2.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Feathered</Template>
  <TotalTime>1564</TotalTime>
  <Words>1154</Words>
  <Application>Microsoft Office PowerPoint</Application>
  <PresentationFormat>Širokozaslonsko</PresentationFormat>
  <Paragraphs>130</Paragraphs>
  <Slides>29</Slides>
  <Notes>0</Notes>
  <HiddenSlides>0</HiddenSlides>
  <MMClips>0</MMClips>
  <ScaleCrop>false</ScaleCrop>
  <HeadingPairs>
    <vt:vector size="6" baseType="variant">
      <vt:variant>
        <vt:lpstr>Uporabljene pisave</vt:lpstr>
      </vt:variant>
      <vt:variant>
        <vt:i4>8</vt:i4>
      </vt:variant>
      <vt:variant>
        <vt:lpstr>Tema</vt:lpstr>
      </vt:variant>
      <vt:variant>
        <vt:i4>1</vt:i4>
      </vt:variant>
      <vt:variant>
        <vt:lpstr>Naslovi diapozitivov</vt:lpstr>
      </vt:variant>
      <vt:variant>
        <vt:i4>29</vt:i4>
      </vt:variant>
    </vt:vector>
  </HeadingPairs>
  <TitlesOfParts>
    <vt:vector size="38" baseType="lpstr">
      <vt:lpstr>Arial</vt:lpstr>
      <vt:lpstr>Bahnschrift</vt:lpstr>
      <vt:lpstr>Bernard MT Condensed</vt:lpstr>
      <vt:lpstr>Calibri</vt:lpstr>
      <vt:lpstr>Cambria</vt:lpstr>
      <vt:lpstr>Goudy Stout</vt:lpstr>
      <vt:lpstr>Mistral</vt:lpstr>
      <vt:lpstr>Times New Roman</vt:lpstr>
      <vt:lpstr>Cherry Blossom 16x9</vt:lpstr>
      <vt:lpstr>DAN ZEMLJE</vt:lpstr>
      <vt:lpstr>Dragi učenec / učenka</vt:lpstr>
      <vt:lpstr>ZDRAVJE</vt:lpstr>
      <vt:lpstr>Pred začetkom pa še to:</vt:lpstr>
      <vt:lpstr>PowerPointova predstavitev</vt:lpstr>
      <vt:lpstr>ZA DOBRO JUTRO</vt:lpstr>
      <vt:lpstr>PowerPointova predstavitev</vt:lpstr>
      <vt:lpstr>PowerPointova predstavitev</vt:lpstr>
      <vt:lpstr>Vodena meditacija</vt:lpstr>
      <vt:lpstr>PowerPointova predstavitev</vt:lpstr>
      <vt:lpstr>ČAS JE ZA VITAMINE!!!</vt:lpstr>
      <vt:lpstr>Kako se lotiti izdelave smutija?</vt:lpstr>
      <vt:lpstr>JAGODNO –BANANIN SMUTI</vt:lpstr>
      <vt:lpstr>Če ti smuti ne „diši“ si pripravi:</vt:lpstr>
      <vt:lpstr>PowerPointova predstavitev</vt:lpstr>
      <vt:lpstr>PowerPointova predstavitev</vt:lpstr>
      <vt:lpstr>V mesecu aprilu ima naša Zemlja rojstni dan</vt:lpstr>
      <vt:lpstr>PowerPointova predstavitev</vt:lpstr>
      <vt:lpstr>Sedaj pa te vabim, da sprejmeš enega izmed naslednjih izzivov in se ga resnično lotiš: </vt:lpstr>
      <vt:lpstr>IZZIV 1: Izdelaj mandalo iz naključnih materialov</vt:lpstr>
      <vt:lpstr>IZZIV 2: Pospravi enega izmed svojih najbolj razmetanih predalov ali omaro z oblačili  (Oblačil, ki jih ne potrebuješ več nikar ne zavrzi. Lahko jih podariš Rdečemu križu ali Karitasu – tudi menjava oblačil pripomore k zmanjšanemu onesnaževanju.) </vt:lpstr>
      <vt:lpstr>IZZIV 3: Napiši pismo hvaležnosti                                      enemu od svojih bližnjih</vt:lpstr>
      <vt:lpstr>IZZIV 4: Izdelaj origami metuljčka!  Klikni za navodilo</vt:lpstr>
      <vt:lpstr>PowerPointova predstavitev</vt:lpstr>
      <vt:lpstr>PowerPointova predstavitev</vt:lpstr>
      <vt:lpstr>METULJ  </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 ZDRAVE ŠOLE</dc:title>
  <dc:creator>doma</dc:creator>
  <cp:lastModifiedBy>Petra</cp:lastModifiedBy>
  <cp:revision>50</cp:revision>
  <dcterms:created xsi:type="dcterms:W3CDTF">2020-04-03T15:26:41Z</dcterms:created>
  <dcterms:modified xsi:type="dcterms:W3CDTF">2020-04-20T09:45:06Z</dcterms:modified>
</cp:coreProperties>
</file>