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5"/>
  </p:notesMasterIdLst>
  <p:sldIdLst>
    <p:sldId id="277" r:id="rId2"/>
    <p:sldId id="303" r:id="rId3"/>
    <p:sldId id="256" r:id="rId4"/>
    <p:sldId id="276" r:id="rId5"/>
    <p:sldId id="278" r:id="rId6"/>
    <p:sldId id="279" r:id="rId7"/>
    <p:sldId id="275" r:id="rId8"/>
    <p:sldId id="258" r:id="rId9"/>
    <p:sldId id="260" r:id="rId10"/>
    <p:sldId id="302" r:id="rId11"/>
    <p:sldId id="280" r:id="rId12"/>
    <p:sldId id="285" r:id="rId13"/>
    <p:sldId id="281" r:id="rId14"/>
    <p:sldId id="282" r:id="rId15"/>
    <p:sldId id="283" r:id="rId16"/>
    <p:sldId id="284" r:id="rId17"/>
    <p:sldId id="289" r:id="rId18"/>
    <p:sldId id="268" r:id="rId19"/>
    <p:sldId id="286" r:id="rId20"/>
    <p:sldId id="287" r:id="rId21"/>
    <p:sldId id="288" r:id="rId22"/>
    <p:sldId id="290" r:id="rId23"/>
    <p:sldId id="291" r:id="rId24"/>
    <p:sldId id="292" r:id="rId25"/>
    <p:sldId id="293" r:id="rId26"/>
    <p:sldId id="294" r:id="rId27"/>
    <p:sldId id="295" r:id="rId28"/>
    <p:sldId id="296" r:id="rId29"/>
    <p:sldId id="297" r:id="rId30"/>
    <p:sldId id="298" r:id="rId31"/>
    <p:sldId id="299" r:id="rId32"/>
    <p:sldId id="300" r:id="rId33"/>
    <p:sldId id="301" r:id="rId34"/>
  </p:sldIdLst>
  <p:sldSz cx="9144000" cy="6858000" type="screen4x3"/>
  <p:notesSz cx="6858000" cy="9144000"/>
  <p:defaultTextStyle>
    <a:defPPr>
      <a:defRPr lang="sl-S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324" autoAdjust="0"/>
    <p:restoredTop sz="85833" autoAdjust="0"/>
  </p:normalViewPr>
  <p:slideViewPr>
    <p:cSldViewPr>
      <p:cViewPr varScale="1">
        <p:scale>
          <a:sx n="75" d="100"/>
          <a:sy n="75" d="100"/>
        </p:scale>
        <p:origin x="-1710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l-SI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2D4EB3E-E974-40FA-BC7D-E6F3D47FE7CE}" type="datetimeFigureOut">
              <a:rPr lang="sl-SI" smtClean="0"/>
              <a:pPr/>
              <a:t>2.10.2020</a:t>
            </a:fld>
            <a:endParaRPr lang="sl-SI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l-SI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l-S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l-S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429EBF8-9A64-4828-9278-2D45197F0F2F}" type="slidenum">
              <a:rPr lang="sl-SI" smtClean="0"/>
              <a:pPr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6937444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sl-SI" sz="1200" b="0" i="0" u="none" strike="noStrike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2. Hrana gre v VAMP, ki je največji želodec krave. Njegov volumen lahko doseže do 230L. Tu se hrana pomeša z ostalo vsebino in pri tem na površino rastlinske krme pridejo v vampu prisotni mikroorganizmi.</a:t>
            </a:r>
            <a:endParaRPr lang="sl-S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29EBF8-9A64-4828-9278-2D45197F0F2F}" type="slidenum">
              <a:rPr lang="sl-SI" smtClean="0"/>
              <a:pPr/>
              <a:t>18</a:t>
            </a:fld>
            <a:endParaRPr lang="sl-SI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sl-SI" dirty="0" smtClean="0"/>
              <a:t>Pomolženo mleko gre po čistih</a:t>
            </a:r>
            <a:r>
              <a:rPr lang="sl-SI" baseline="0" dirty="0" smtClean="0"/>
              <a:t> ceveh od kravjih seskov naravnost v sterilno posodo. Človeške dlani pri molži z molznim strojem pravzaprav nikoli ne pridejo v stik z mlekom.</a:t>
            </a:r>
            <a:endParaRPr lang="sl-S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29EBF8-9A64-4828-9278-2D45197F0F2F}" type="slidenum">
              <a:rPr lang="sl-SI" smtClean="0"/>
              <a:pPr/>
              <a:t>27</a:t>
            </a:fld>
            <a:endParaRPr lang="sl-SI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sl-SI" dirty="0" smtClean="0"/>
              <a:t>Mleko, ki priteče iz kravjega vimena, je ogreto na temperaturo kravjega telesa. Zato mora</a:t>
            </a:r>
            <a:r>
              <a:rPr lang="sl-SI" baseline="0" dirty="0" smtClean="0"/>
              <a:t> mleko čim hitreje priti v ohlajevalno posodo, saj tako ohrani svojo svežino in kakovost. Mleko shranjujejo v posebnih hladilnicah ali ohlajevalnih posodah vse do prihoda velikega tovornjaka s cisterno. Tovornjak v cisterno prečrpa mleko in ga odpelje v proizvodni obrat – mlekarno. Ena cisterna lahko shrani do 20 000 litrov mleka.</a:t>
            </a:r>
            <a:endParaRPr lang="sl-S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29EBF8-9A64-4828-9278-2D45197F0F2F}" type="slidenum">
              <a:rPr lang="sl-SI" smtClean="0"/>
              <a:pPr/>
              <a:t>28</a:t>
            </a:fld>
            <a:endParaRPr lang="sl-SI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sl-SI" dirty="0" smtClean="0"/>
              <a:t>V proizvodnem</a:t>
            </a:r>
            <a:r>
              <a:rPr lang="sl-SI" baseline="0" dirty="0" smtClean="0"/>
              <a:t> obratu mleko testirajo še preden ga iz tovornjaka prečrpajo v založne cisterne.  S tem se prepričajo da je mleko sveže in mikrobiološko neoporečno. V mlekarni mleko homogenizirajo.</a:t>
            </a:r>
            <a:r>
              <a:rPr lang="sl-SI" dirty="0" smtClean="0"/>
              <a:t> Glavni namen homogenizacije je preprečevanje oziroma upočasnjevanje dviganja maščobnih kroglic na površino mleka. Mlečna maščoba se v mleku nahaja v obliki maščobnih kroglic zelo različnih velikosti.</a:t>
            </a:r>
            <a:r>
              <a:rPr lang="sl-SI" baseline="0" dirty="0" smtClean="0"/>
              <a:t> Gostota mlečne maščobe je manjša od vode, zato se le ta dviga na površino mleka. Na nehomogeniziranem mleku se na površini nabere plast maščobe – smetana. S postopkom homogenizacije to preprečijo, saj mehanično razbijejo velike maščobne krogljice na manjše.</a:t>
            </a:r>
            <a:endParaRPr lang="sl-S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29EBF8-9A64-4828-9278-2D45197F0F2F}" type="slidenum">
              <a:rPr lang="sl-SI" smtClean="0"/>
              <a:pPr/>
              <a:t>29</a:t>
            </a:fld>
            <a:endParaRPr lang="sl-SI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sl-SI" dirty="0" smtClean="0"/>
              <a:t>V</a:t>
            </a:r>
            <a:r>
              <a:rPr lang="sl-SI" baseline="0" dirty="0" smtClean="0"/>
              <a:t> mlekarni mleko tudi pasterizirajo in s tem mleku podaljšajo trajnost in ohranijo kakovost. </a:t>
            </a:r>
            <a:r>
              <a:rPr lang="sl-SI" dirty="0" smtClean="0"/>
              <a:t>Gre za postopek toplotne obdelave pri temperaturi do 76 °C, ki traja do 45 sekund. S tem mleku zmanjšamo vsebnost škodljivih oziroma patogenih mikroorganizmov, ki bi lahko povzročili bolezen, kvarjenje</a:t>
            </a:r>
            <a:r>
              <a:rPr lang="sl-SI" baseline="0" dirty="0" smtClean="0"/>
              <a:t> ..</a:t>
            </a:r>
            <a:r>
              <a:rPr lang="sl-SI" dirty="0" smtClean="0"/>
              <a:t>. Pasterizacijo je davnega leta 1856</a:t>
            </a:r>
            <a:r>
              <a:rPr lang="sl-SI" baseline="0" dirty="0" smtClean="0"/>
              <a:t> odkril francoski znanstvenik </a:t>
            </a:r>
            <a:r>
              <a:rPr lang="sl-SI" dirty="0" smtClean="0"/>
              <a:t>Louis Pasteur, ki je toplotno obdelavo že takrat uporabljal za preprečevanje kvarjenja vina in mleka.</a:t>
            </a:r>
            <a:endParaRPr lang="sl-S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29EBF8-9A64-4828-9278-2D45197F0F2F}" type="slidenum">
              <a:rPr lang="sl-SI" smtClean="0"/>
              <a:pPr/>
              <a:t>30</a:t>
            </a:fld>
            <a:endParaRPr lang="sl-SI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sl-SI" dirty="0" smtClean="0"/>
              <a:t>Zadnji korak v mlečnem obratu je pakiranje mleka in mlečnih izdelkov v ustrezno embalažo. Posebni stroj Ljubljanskih mlekarn v embalažo na uro lahko zapakira kar 8000 litrov Alpskega mleka. Vzorce zapakiranega mleka ponovno pošljejo v laboratorij, da</a:t>
            </a:r>
            <a:r>
              <a:rPr lang="sl-SI" baseline="0" dirty="0" smtClean="0"/>
              <a:t> se znova prepričajo o kakovosti in varnosti mleka. V laboratoriju vzorec mleka tudi poskusijo. </a:t>
            </a:r>
            <a:r>
              <a:rPr lang="sl-SI" dirty="0" smtClean="0"/>
              <a:t>Vsak dan preverjajo</a:t>
            </a:r>
            <a:r>
              <a:rPr lang="sl-SI" baseline="0" dirty="0" smtClean="0"/>
              <a:t> </a:t>
            </a:r>
            <a:r>
              <a:rPr lang="sl-SI" dirty="0" smtClean="0"/>
              <a:t>ustreznost in kakovost embalaže in drugih dodatkov, ki so v neposrednem stiku z živilom. S tem zagotovijo zdravstveno neoporečnosti izdelkov.</a:t>
            </a:r>
            <a:endParaRPr lang="sl-S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29EBF8-9A64-4828-9278-2D45197F0F2F}" type="slidenum">
              <a:rPr lang="sl-SI" smtClean="0"/>
              <a:pPr/>
              <a:t>31</a:t>
            </a:fld>
            <a:endParaRPr lang="sl-SI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sl-SI" dirty="0" smtClean="0"/>
              <a:t>Od</a:t>
            </a:r>
            <a:r>
              <a:rPr lang="sl-SI" baseline="0" dirty="0" smtClean="0"/>
              <a:t> mleka pomolženega iz kravjih vim, do mleka, ki ga kupite na policah trgovin mineta povprečno dva dneva. To pomeni, da so nam v trgovini vedno na voljo le sveži slovensko mleko in mlečni izdelki. Mleko in mlečne izdelke hranimo pri temperaturi do 4 C. </a:t>
            </a:r>
            <a:endParaRPr lang="sl-S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29EBF8-9A64-4828-9278-2D45197F0F2F}" type="slidenum">
              <a:rPr lang="sl-SI" smtClean="0"/>
              <a:pPr/>
              <a:t>32</a:t>
            </a:fld>
            <a:endParaRPr lang="sl-SI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sl-SI" dirty="0" smtClean="0"/>
              <a:t>Vsakič, ko zaužijete mleko in mlečne izdelke, zaužijete veliko pomembnih</a:t>
            </a:r>
            <a:r>
              <a:rPr lang="sl-SI" baseline="0" dirty="0" smtClean="0"/>
              <a:t> vitaminov, mineralov in beljakovin, in s tem pripomorete k ohranjanju vašega zdravja. Priporočljivo je, da dnevno zaužijete 2 do 3 porcije mleka ali mlečnih izdelkov.</a:t>
            </a:r>
            <a:endParaRPr lang="sl-S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29EBF8-9A64-4828-9278-2D45197F0F2F}" type="slidenum">
              <a:rPr lang="sl-SI" smtClean="0"/>
              <a:pPr/>
              <a:t>33</a:t>
            </a:fld>
            <a:endParaRPr lang="sl-SI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sl-SI" sz="1200" b="0" i="0" u="none" strike="noStrike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3. Krava gre nato počivat. Takrat je čas za prežvekovanje. Ker vlakninasti del hrane še ni dovolj zmečkan in zdrobljen, </a:t>
            </a:r>
            <a:endParaRPr lang="sl-SI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sl-SI" sz="1200" b="0" i="0" u="none" strike="noStrike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mikroorganizmi ne morejo razgraditi celuloznih sten, zato se kepe hrane preko KAPICE vrnejo v usta, kjer jih s 15 prežveki zmelje v bolj drobne dele, pomeša z veliko sline in nato znova pogoltne.</a:t>
            </a:r>
            <a:endParaRPr lang="sl-SI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sl-S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29EBF8-9A64-4828-9278-2D45197F0F2F}" type="slidenum">
              <a:rPr lang="sl-SI" smtClean="0"/>
              <a:pPr/>
              <a:t>19</a:t>
            </a:fld>
            <a:endParaRPr lang="sl-SI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sl-SI" sz="1200" b="0" i="0" u="none" strike="noStrike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4. Tekoči in že zdrobljeni del iz vampa potuje po prebavilu naprej. Kašasta hrana potuje v preko kapice v PREBIRALNIK in naprej skozi SIRIŠČNIK v tanko črevo. </a:t>
            </a:r>
            <a:endParaRPr lang="sl-S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29EBF8-9A64-4828-9278-2D45197F0F2F}" type="slidenum">
              <a:rPr lang="sl-SI" smtClean="0"/>
              <a:pPr/>
              <a:t>20</a:t>
            </a:fld>
            <a:endParaRPr lang="sl-SI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sl-SI" sz="1200" b="0" i="0" u="none" strike="noStrike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V posameznih želodcih pri različnih pH-jih encimi razgrajujejo hranila. Dve tretjini hrane se razgradi, presnovi in absorbira v prvih treh prebavnih vrečah, predželodcih, tretjina pa pride</a:t>
            </a:r>
            <a:r>
              <a:rPr lang="sl-SI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sl-SI" sz="1200" b="0" i="0" u="none" strike="noStrike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do pravega želodca, siriščnika, od katerega naprej prebava poteka podobno kot pri nas, ki imamo le en želodec.</a:t>
            </a:r>
            <a:endParaRPr lang="sl-SI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sl-S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29EBF8-9A64-4828-9278-2D45197F0F2F}" type="slidenum">
              <a:rPr lang="sl-SI" smtClean="0"/>
              <a:pPr/>
              <a:t>21</a:t>
            </a:fld>
            <a:endParaRPr lang="sl-SI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sl-SI" dirty="0" smtClean="0"/>
              <a:t>Krava ne</a:t>
            </a:r>
            <a:r>
              <a:rPr lang="sl-SI" baseline="0" dirty="0" smtClean="0"/>
              <a:t> proizvaja mleka, dokler pri starosti približno dveh let, prvič ne povrže telička. Laktacija je obdobje procesa in izločanja mleka v obdobju med dvema zaporednima telitvama, ko kravo molzemo. Krava običajno v letu dni daje mleko 10 do 11 mesecev, približno 2 meseca je presušena. Da dosežemo suho obdobje (presušenost), jo kmetje prenehajo molzti.</a:t>
            </a:r>
            <a:endParaRPr lang="sl-S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29EBF8-9A64-4828-9278-2D45197F0F2F}" type="slidenum">
              <a:rPr lang="sl-SI" smtClean="0"/>
              <a:pPr/>
              <a:t>22</a:t>
            </a:fld>
            <a:endParaRPr lang="sl-SI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sl-SI" dirty="0" smtClean="0"/>
              <a:t>11 litrov mleka na</a:t>
            </a:r>
            <a:r>
              <a:rPr lang="sl-SI" baseline="0" dirty="0" smtClean="0"/>
              <a:t> molžo </a:t>
            </a:r>
            <a:r>
              <a:rPr lang="sl-SI" dirty="0" smtClean="0"/>
              <a:t>= 55 kozarcev po 2 dcl, 22 litrov mleka dnevno = 110 kozarcev po 2 dcl, 6 600 litrov letno = 33 000 kozarcev po 2 dcl, 46 200 litrov mleka v življenju = 231 000 kozarcev po 2 dcl</a:t>
            </a:r>
            <a:endParaRPr lang="sl-S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29EBF8-9A64-4828-9278-2D45197F0F2F}" type="slidenum">
              <a:rPr lang="sl-SI" smtClean="0"/>
              <a:pPr/>
              <a:t>23</a:t>
            </a:fld>
            <a:endParaRPr lang="sl-SI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sl-SI" dirty="0" smtClean="0"/>
              <a:t>Krave mlekarice pomolzejo 2 krat dnevno (zjutraj in zvečer). Pred molžo poskrbijo za higijeno vimena (seskov).</a:t>
            </a:r>
            <a:r>
              <a:rPr lang="sl-SI" baseline="0" dirty="0" smtClean="0"/>
              <a:t> Čisto vime = čisto, varno mleko. S čiščenjem vimena damo kravi vedeti, da sledi molža.</a:t>
            </a:r>
            <a:endParaRPr lang="sl-S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29EBF8-9A64-4828-9278-2D45197F0F2F}" type="slidenum">
              <a:rPr lang="sl-SI" smtClean="0"/>
              <a:pPr/>
              <a:t>24</a:t>
            </a:fld>
            <a:endParaRPr lang="sl-SI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sl-SI" dirty="0" smtClean="0"/>
              <a:t>Kravo</a:t>
            </a:r>
            <a:r>
              <a:rPr lang="sl-SI" baseline="0" dirty="0" smtClean="0"/>
              <a:t> lahko pomolzemo ročno ali s pomočjo molznega aparata. Molzni aparat namestimo na vse 4 kravje seske. Kravo molža ne boli, ampak kravi nežno iztisne mleko. Molža pravzaprav preprečuje, da bi krava zbolela. Molža z molznim aparatom povprečno traja 5 minut. </a:t>
            </a:r>
            <a:endParaRPr lang="sl-S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29EBF8-9A64-4828-9278-2D45197F0F2F}" type="slidenum">
              <a:rPr lang="sl-SI" smtClean="0"/>
              <a:pPr/>
              <a:t>25</a:t>
            </a:fld>
            <a:endParaRPr lang="sl-SI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l-SI" dirty="0" smtClean="0"/>
              <a:t>Mleko, ki ga namolzemo z molznim strojem ni</a:t>
            </a:r>
            <a:r>
              <a:rPr lang="sl-SI" baseline="0" dirty="0" smtClean="0"/>
              <a:t> izpostavljeno zraku, s tem pa ga zavarujemo pred vdorom mikroorganizmov iz zraka. Prav zato je zelo pomembno, da je vsa oprema, ki jo uporabljamo pri molži, čista.</a:t>
            </a:r>
            <a:endParaRPr lang="sl-SI" dirty="0" smtClean="0"/>
          </a:p>
          <a:p>
            <a:endParaRPr lang="sl-S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29EBF8-9A64-4828-9278-2D45197F0F2F}" type="slidenum">
              <a:rPr lang="sl-SI" smtClean="0"/>
              <a:pPr/>
              <a:t>26</a:t>
            </a:fld>
            <a:endParaRPr lang="sl-SI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sl-SI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sl-SI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C4BD57-3490-43A9-9C34-8AD92EAF8DED}" type="datetimeFigureOut">
              <a:rPr lang="sl-SI" smtClean="0"/>
              <a:pPr/>
              <a:t>2.10.2020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C7FE2-5525-4641-A861-FA2F9D4C2424}" type="slidenum">
              <a:rPr lang="sl-SI" smtClean="0"/>
              <a:pPr/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l-SI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l-SI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C4BD57-3490-43A9-9C34-8AD92EAF8DED}" type="datetimeFigureOut">
              <a:rPr lang="sl-SI" smtClean="0"/>
              <a:pPr/>
              <a:t>2.10.2020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C7FE2-5525-4641-A861-FA2F9D4C2424}" type="slidenum">
              <a:rPr lang="sl-SI" smtClean="0"/>
              <a:pPr/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sl-SI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l-SI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C4BD57-3490-43A9-9C34-8AD92EAF8DED}" type="datetimeFigureOut">
              <a:rPr lang="sl-SI" smtClean="0"/>
              <a:pPr/>
              <a:t>2.10.2020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C7FE2-5525-4641-A861-FA2F9D4C2424}" type="slidenum">
              <a:rPr lang="sl-SI" smtClean="0"/>
              <a:pPr/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l-SI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l-SI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C4BD57-3490-43A9-9C34-8AD92EAF8DED}" type="datetimeFigureOut">
              <a:rPr lang="sl-SI" smtClean="0"/>
              <a:pPr/>
              <a:t>2.10.2020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C7FE2-5525-4641-A861-FA2F9D4C2424}" type="slidenum">
              <a:rPr lang="sl-SI" smtClean="0"/>
              <a:pPr/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sl-SI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C4BD57-3490-43A9-9C34-8AD92EAF8DED}" type="datetimeFigureOut">
              <a:rPr lang="sl-SI" smtClean="0"/>
              <a:pPr/>
              <a:t>2.10.2020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C7FE2-5525-4641-A861-FA2F9D4C2424}" type="slidenum">
              <a:rPr lang="sl-SI" smtClean="0"/>
              <a:pPr/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l-SI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l-SI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l-SI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C4BD57-3490-43A9-9C34-8AD92EAF8DED}" type="datetimeFigureOut">
              <a:rPr lang="sl-SI" smtClean="0"/>
              <a:pPr/>
              <a:t>2.10.2020</a:t>
            </a:fld>
            <a:endParaRPr lang="sl-S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C7FE2-5525-4641-A861-FA2F9D4C2424}" type="slidenum">
              <a:rPr lang="sl-SI" smtClean="0"/>
              <a:pPr/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sl-SI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l-SI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l-SI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C4BD57-3490-43A9-9C34-8AD92EAF8DED}" type="datetimeFigureOut">
              <a:rPr lang="sl-SI" smtClean="0"/>
              <a:pPr/>
              <a:t>2.10.2020</a:t>
            </a:fld>
            <a:endParaRPr lang="sl-SI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C7FE2-5525-4641-A861-FA2F9D4C2424}" type="slidenum">
              <a:rPr lang="sl-SI" smtClean="0"/>
              <a:pPr/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l-SI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C4BD57-3490-43A9-9C34-8AD92EAF8DED}" type="datetimeFigureOut">
              <a:rPr lang="sl-SI" smtClean="0"/>
              <a:pPr/>
              <a:t>2.10.2020</a:t>
            </a:fld>
            <a:endParaRPr lang="sl-SI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C7FE2-5525-4641-A861-FA2F9D4C2424}" type="slidenum">
              <a:rPr lang="sl-SI" smtClean="0"/>
              <a:pPr/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C4BD57-3490-43A9-9C34-8AD92EAF8DED}" type="datetimeFigureOut">
              <a:rPr lang="sl-SI" smtClean="0"/>
              <a:pPr/>
              <a:t>2.10.2020</a:t>
            </a:fld>
            <a:endParaRPr lang="sl-SI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C7FE2-5525-4641-A861-FA2F9D4C2424}" type="slidenum">
              <a:rPr lang="sl-SI" smtClean="0"/>
              <a:pPr/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sl-SI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l-SI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C4BD57-3490-43A9-9C34-8AD92EAF8DED}" type="datetimeFigureOut">
              <a:rPr lang="sl-SI" smtClean="0"/>
              <a:pPr/>
              <a:t>2.10.2020</a:t>
            </a:fld>
            <a:endParaRPr lang="sl-S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C7FE2-5525-4641-A861-FA2F9D4C2424}" type="slidenum">
              <a:rPr lang="sl-SI" smtClean="0"/>
              <a:pPr/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sl-SI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l-SI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C4BD57-3490-43A9-9C34-8AD92EAF8DED}" type="datetimeFigureOut">
              <a:rPr lang="sl-SI" smtClean="0"/>
              <a:pPr/>
              <a:t>2.10.2020</a:t>
            </a:fld>
            <a:endParaRPr lang="sl-S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1C7FE2-5525-4641-A861-FA2F9D4C2424}" type="slidenum">
              <a:rPr lang="sl-SI" smtClean="0"/>
              <a:pPr/>
              <a:t>‹#›</a:t>
            </a:fld>
            <a:endParaRPr lang="sl-SI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sl-SI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l-SI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C4BD57-3490-43A9-9C34-8AD92EAF8DED}" type="datetimeFigureOut">
              <a:rPr lang="sl-SI" smtClean="0"/>
              <a:pPr/>
              <a:t>2.10.2020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1C7FE2-5525-4641-A861-FA2F9D4C2424}" type="slidenum">
              <a:rPr lang="sl-SI" smtClean="0"/>
              <a:pPr/>
              <a:t>‹#›</a:t>
            </a:fld>
            <a:endParaRPr lang="sl-SI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l-S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hBd7B7ucVKw" TargetMode="Externa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youtube.com/watch?v=MpbF_ChP1V8" TargetMode="External"/><Relationship Id="rId5" Type="http://schemas.openxmlformats.org/officeDocument/2006/relationships/hyperlink" Target="https://www.youtube.com/watch?v=G5G9HQvldUA" TargetMode="External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png"/><Relationship Id="rId4" Type="http://schemas.openxmlformats.org/officeDocument/2006/relationships/hyperlink" Target="https://www.youtube.com/watch?v=HjNc9xtQHcc" TargetMode="Externa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png"/><Relationship Id="rId4" Type="http://schemas.openxmlformats.org/officeDocument/2006/relationships/hyperlink" Target="https://www.youtube.com/watch?v=7iumHdzF1hE&amp;t=33s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hyperlink" Target="https://www.youtube.com/watch?v=k9aLlHT4Gc4&amp;list=PL96YBhEgDJSkdesRbxalXBR2L156r4cS_&amp;index=5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youtube.com/watch?v=iQ1jouKJS_8&amp;list=PL96YBhEgDJSkdesRbxalXBR2L156r4cS_&amp;index=4" TargetMode="External"/><Relationship Id="rId5" Type="http://schemas.openxmlformats.org/officeDocument/2006/relationships/image" Target="../media/image27.png"/><Relationship Id="rId4" Type="http://schemas.openxmlformats.org/officeDocument/2006/relationships/hyperlink" Target="https://www.youtube.com/watch?v=bzlXsgMtNsM&amp;list=PL96YBhEgDJSkdesRbxalXBR2L156r4cS_&amp;index=3" TargetMode="Externa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KJc7Q4zEQTU&amp;list=PL96YBhEgDJSkdesRbxalXBR2L156r4cS_&amp;index=8" TargetMode="Externa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29" name="Picture 17" descr="D:\NAMIZJE 2020\EKOŠOLA\2020-2021\LJ MLEKARNE\Literatura\viri\From the Cow to You Unit\PPT slike\1.pn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254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1" name="Picture 3" descr="D:\NAMIZJE 2020\EKOŠOLA\2020-2021\LJ MLEKARNE\Literatura\viri\From the Cow to You Unit\PPT slike\10.pn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254" cy="6858000"/>
          </a:xfrm>
          <a:prstGeom prst="rect">
            <a:avLst/>
          </a:prstGeom>
          <a:noFill/>
        </p:spPr>
      </p:pic>
      <p:sp>
        <p:nvSpPr>
          <p:cNvPr id="8" name="Rectangle 7"/>
          <p:cNvSpPr/>
          <p:nvPr/>
        </p:nvSpPr>
        <p:spPr>
          <a:xfrm>
            <a:off x="285720" y="5357826"/>
            <a:ext cx="714380" cy="7143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6" name="Rectangle 5"/>
          <p:cNvSpPr/>
          <p:nvPr/>
        </p:nvSpPr>
        <p:spPr>
          <a:xfrm>
            <a:off x="285720" y="4500570"/>
            <a:ext cx="714380" cy="7143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4" name="Rectangle 3"/>
          <p:cNvSpPr/>
          <p:nvPr/>
        </p:nvSpPr>
        <p:spPr>
          <a:xfrm>
            <a:off x="285720" y="3643314"/>
            <a:ext cx="714380" cy="7143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pic>
        <p:nvPicPr>
          <p:cNvPr id="3" name="Picture 3" descr="D:\NAMIZJE 2020\EKOŠOLA\2020-2021\LJ MLEKARNE\Literatura\viri\From the Cow to You Unit\PPT slike\film.png">
            <a:hlinkClick r:id="rId3" tooltip="Film"/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623" t="23414" r="52477" b="27386"/>
          <a:stretch>
            <a:fillRect/>
          </a:stretch>
        </p:blipFill>
        <p:spPr bwMode="auto">
          <a:xfrm>
            <a:off x="285720" y="3643314"/>
            <a:ext cx="714380" cy="714360"/>
          </a:xfrm>
          <a:prstGeom prst="rect">
            <a:avLst/>
          </a:prstGeom>
          <a:noFill/>
        </p:spPr>
      </p:pic>
      <p:pic>
        <p:nvPicPr>
          <p:cNvPr id="5" name="Picture 3" descr="D:\NAMIZJE 2020\EKOŠOLA\2020-2021\LJ MLEKARNE\Literatura\viri\From the Cow to You Unit\PPT slike\film.png">
            <a:hlinkClick r:id="rId5" tooltip="Film"/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623" t="23414" r="52477" b="27386"/>
          <a:stretch>
            <a:fillRect/>
          </a:stretch>
        </p:blipFill>
        <p:spPr bwMode="auto">
          <a:xfrm>
            <a:off x="285720" y="4500570"/>
            <a:ext cx="714380" cy="714360"/>
          </a:xfrm>
          <a:prstGeom prst="rect">
            <a:avLst/>
          </a:prstGeom>
          <a:noFill/>
        </p:spPr>
      </p:pic>
      <p:pic>
        <p:nvPicPr>
          <p:cNvPr id="7" name="Picture 3" descr="D:\NAMIZJE 2020\EKOŠOLA\2020-2021\LJ MLEKARNE\Literatura\viri\From the Cow to You Unit\PPT slike\film.png">
            <a:hlinkClick r:id="rId6" tooltip="Film"/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623" t="23414" r="52477" b="27386"/>
          <a:stretch>
            <a:fillRect/>
          </a:stretch>
        </p:blipFill>
        <p:spPr bwMode="auto">
          <a:xfrm>
            <a:off x="285720" y="5357826"/>
            <a:ext cx="714380" cy="71436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D:\NAMIZJE 2020\EKOŠOLA\2020-2021\LJ MLEKARNE\Literatura\viri\From the Cow to You Unit\PPT slike\11.pn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81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D:\NAMIZJE 2020\EKOŠOLA\2020-2021\LJ MLEKARNE\Literatura\viri\From the Cow to You Unit\PPT slike\16.pn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81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D:\NAMIZJE 2020\EKOŠOLA\2020-2021\LJ MLEKARNE\Literatura\viri\From the Cow to You Unit\PPT slike\10.pn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81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D:\NAMIZJE 2020\EKOŠOLA\2020-2021\LJ MLEKARNE\Literatura\viri\From the Cow to You Unit\PPT slike\11.pn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81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D:\NAMIZJE 2020\EKOŠOLA\2020-2021\LJ MLEKARNE\Literatura\viri\From the Cow to You Unit\PPT slike\14.pn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81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D:\NAMIZJE 2020\EKOŠOLA\2020-2021\LJ MLEKARNE\Literatura\viri\From the Cow to You Unit\PPT slike\15.pn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81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D:\NAMIZJE 2020\EKOŠOLA\2020-2021\LJ MLEKARNE\Literatura\viri\From the Cow to You Unit\PPT slike\17.pn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81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D:\NAMIZJE 2020\EKOŠOLA\2020-2021\LJ MLEKARNE\Literatura\viri\From the Cow to You Unit\PPT slike\18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81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D:\NAMIZJE 2020\EKOŠOLA\2020-2021\LJ MLEKARNE\Literatura\viri\From the Cow to You Unit\PPT slike\19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254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D:\NAMIZJE 2020\EKOŠOLA\2020-2021\LJ MLEKARNE\Literatura\viri\From the Cow to You Unit\PPT slike\2.pn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81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D:\NAMIZJE 2020\EKOŠOLA\2020-2021\LJ MLEKARNE\Literatura\viri\From the Cow to You Unit\PPT slike\20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81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D:\NAMIZJE 2020\EKOŠOLA\2020-2021\LJ MLEKARNE\Literatura\viri\From the Cow to You Unit\PPT slike\21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81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D:\NAMIZJE 2020\EKOŠOLA\2020-2021\LJ MLEKARNE\Literatura\viri\From the Cow to You Unit\PPT slike\22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81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D:\NAMIZJE 2020\EKOŠOLA\2020-2021\LJ MLEKARNE\Literatura\viri\From the Cow to You Unit\PPT slike\23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254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D:\NAMIZJE 2020\EKOŠOLA\2020-2021\LJ MLEKARNE\Literatura\viri\From the Cow to You Unit\PPT slike\24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810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4286248" y="5786454"/>
            <a:ext cx="642942" cy="6429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pic>
        <p:nvPicPr>
          <p:cNvPr id="4" name="Picture 3" descr="D:\NAMIZJE 2020\EKOŠOLA\2020-2021\LJ MLEKARNE\Literatura\viri\From the Cow to You Unit\PPT slike\film.pn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233" t="27329" r="54453" b="30918"/>
          <a:stretch>
            <a:fillRect/>
          </a:stretch>
        </p:blipFill>
        <p:spPr bwMode="auto">
          <a:xfrm>
            <a:off x="4357686" y="5857892"/>
            <a:ext cx="500066" cy="50006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D:\NAMIZJE 2020\EKOŠOLA\2020-2021\LJ MLEKARNE\Literatura\viri\From the Cow to You Unit\PPT slike\25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81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D:\NAMIZJE 2020\EKOŠOLA\2020-2021\LJ MLEKARNE\Literatura\viri\From the Cow to You Unit\PPT slike\26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81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 descr="D:\NAMIZJE 2020\EKOŠOLA\2020-2021\LJ MLEKARNE\Literatura\viri\From the Cow to You Unit\PPT slike\27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81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 descr="D:\NAMIZJE 2020\EKOŠOLA\2020-2021\LJ MLEKARNE\Literatura\viri\From the Cow to You Unit\PPT slike\28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254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 descr="D:\NAMIZJE 2020\EKOŠOLA\2020-2021\LJ MLEKARNE\Literatura\viri\From the Cow to You Unit\PPT slike\29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810"/>
          </a:xfrm>
          <a:prstGeom prst="rect">
            <a:avLst/>
          </a:prstGeom>
          <a:noFill/>
        </p:spPr>
      </p:pic>
      <p:sp>
        <p:nvSpPr>
          <p:cNvPr id="4" name="Rectangle 3"/>
          <p:cNvSpPr/>
          <p:nvPr/>
        </p:nvSpPr>
        <p:spPr>
          <a:xfrm>
            <a:off x="428596" y="2928934"/>
            <a:ext cx="642942" cy="6429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pic>
        <p:nvPicPr>
          <p:cNvPr id="5" name="Picture 3" descr="D:\NAMIZJE 2020\EKOŠOLA\2020-2021\LJ MLEKARNE\Literatura\viri\From the Cow to You Unit\PPT slike\film.pn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233" t="27329" r="54453" b="30918"/>
          <a:stretch>
            <a:fillRect/>
          </a:stretch>
        </p:blipFill>
        <p:spPr bwMode="auto">
          <a:xfrm>
            <a:off x="500034" y="3000372"/>
            <a:ext cx="500066" cy="50006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D:\NAMIZJE 2020\EKOŠOLA\2020-2021\LJ MLEKARNE\Literatura\viri\From the Cow to You Unit\PPT slike\3.pn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254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 descr="D:\NAMIZJE 2020\EKOŠOLA\2020-2021\LJ MLEKARNE\Literatura\viri\From the Cow to You Unit\PPT slike\30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81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3" descr="D:\NAMIZJE 2020\EKOŠOLA\2020-2021\LJ MLEKARNE\Literatura\viri\From the Cow to You Unit\PPT slike\31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254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Picture 3" descr="D:\NAMIZJE 2020\EKOŠOLA\2020-2021\LJ MLEKARNE\Literatura\viri\From the Cow to You Unit\PPT slike\32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81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8" name="Picture 4" descr="D:\NAMIZJE 2020\EKOŠOLA\2020-2021\LJ MLEKARNE\Literatura\viri\From the Cow to You Unit\PPT slike\33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90"/>
            <a:ext cx="9144000" cy="6857810"/>
          </a:xfrm>
          <a:prstGeom prst="rect">
            <a:avLst/>
          </a:prstGeom>
          <a:noFill/>
        </p:spPr>
      </p:pic>
      <p:sp>
        <p:nvSpPr>
          <p:cNvPr id="4" name="Rectangle 3"/>
          <p:cNvSpPr/>
          <p:nvPr/>
        </p:nvSpPr>
        <p:spPr>
          <a:xfrm>
            <a:off x="8143900" y="4429132"/>
            <a:ext cx="642942" cy="6429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pic>
        <p:nvPicPr>
          <p:cNvPr id="11267" name="Picture 3" descr="D:\NAMIZJE 2020\EKOŠOLA\2020-2021\LJ MLEKARNE\Literatura\viri\From the Cow to You Unit\PPT slike\film.pn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233" t="27329" r="54453" b="30918"/>
          <a:stretch>
            <a:fillRect/>
          </a:stretch>
        </p:blipFill>
        <p:spPr bwMode="auto">
          <a:xfrm>
            <a:off x="8215338" y="4500570"/>
            <a:ext cx="500066" cy="500066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8143900" y="5214950"/>
            <a:ext cx="642942" cy="6429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pic>
        <p:nvPicPr>
          <p:cNvPr id="6" name="Picture 3" descr="D:\NAMIZJE 2020\EKOŠOLA\2020-2021\LJ MLEKARNE\Literatura\viri\From the Cow to You Unit\PPT slike\film.png">
            <a:hlinkClick r:id="rId6"/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233" t="27329" r="54453" b="30918"/>
          <a:stretch>
            <a:fillRect/>
          </a:stretch>
        </p:blipFill>
        <p:spPr bwMode="auto">
          <a:xfrm>
            <a:off x="8215338" y="5286388"/>
            <a:ext cx="500066" cy="500066"/>
          </a:xfrm>
          <a:prstGeom prst="rect">
            <a:avLst/>
          </a:prstGeom>
          <a:noFill/>
        </p:spPr>
      </p:pic>
      <p:sp>
        <p:nvSpPr>
          <p:cNvPr id="7" name="Rectangle 6"/>
          <p:cNvSpPr/>
          <p:nvPr/>
        </p:nvSpPr>
        <p:spPr>
          <a:xfrm>
            <a:off x="8143900" y="6000768"/>
            <a:ext cx="642942" cy="6429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pic>
        <p:nvPicPr>
          <p:cNvPr id="8" name="Picture 3" descr="D:\NAMIZJE 2020\EKOŠOLA\2020-2021\LJ MLEKARNE\Literatura\viri\From the Cow to You Unit\PPT slike\film.png">
            <a:hlinkClick r:id="rId7"/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233" t="27329" r="54453" b="30918"/>
          <a:stretch>
            <a:fillRect/>
          </a:stretch>
        </p:blipFill>
        <p:spPr bwMode="auto">
          <a:xfrm>
            <a:off x="8215338" y="6072206"/>
            <a:ext cx="500066" cy="50006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D:\NAMIZJE 2020\EKOŠOLA\2020-2021\LJ MLEKARNE\Literatura\viri\From the Cow to You Unit\PPT slike\4.pn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81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D:\NAMIZJE 2020\EKOŠOLA\2020-2021\LJ MLEKARNE\Literatura\viri\From the Cow to You Unit\PPT slike\5.pn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81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D:\NAMIZJE 2020\EKOŠOLA\2020-2021\LJ MLEKARNE\Literatura\viri\From the Cow to You Unit\PPT slike\6.pn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81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D:\NAMIZJE 2020\EKOŠOLA\2020-2021\LJ MLEKARNE\Literatura\viri\From the Cow to You Unit\PPT slike\7.pn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81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D:\NAMIZJE 2020\EKOŠOLA\2020-2021\LJ MLEKARNE\Literatura\viri\From the Cow to You Unit\PPT slike\8.pn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81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D:\NAMIZJE 2020\EKOŠOLA\2020-2021\LJ MLEKARNE\Literatura\viri\From the Cow to You Unit\PPT slike\9.pn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254" cy="6858000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>
            <a:off x="6929454" y="5857892"/>
            <a:ext cx="785818" cy="7858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pic>
        <p:nvPicPr>
          <p:cNvPr id="8195" name="Picture 3" descr="D:\NAMIZJE 2020\EKOŠOLA\2020-2021\LJ MLEKARNE\Literatura\viri\From the Cow to You Unit\PPT slike\film.png">
            <a:hlinkClick r:id="rId3" tooltip="Film"/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623" t="23414" r="52477" b="27386"/>
          <a:stretch>
            <a:fillRect/>
          </a:stretch>
        </p:blipFill>
        <p:spPr bwMode="auto">
          <a:xfrm>
            <a:off x="6929454" y="5857892"/>
            <a:ext cx="785818" cy="78579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1449</TotalTime>
  <Words>899</Words>
  <Application>Microsoft Office PowerPoint</Application>
  <PresentationFormat>Diaprojekcija na zaslonu (4:3)</PresentationFormat>
  <Paragraphs>33</Paragraphs>
  <Slides>33</Slides>
  <Notes>16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Naslovi diapozitivov</vt:lpstr>
      </vt:variant>
      <vt:variant>
        <vt:i4>33</vt:i4>
      </vt:variant>
    </vt:vector>
  </HeadingPairs>
  <TitlesOfParts>
    <vt:vector size="34" baseType="lpstr">
      <vt:lpstr>Office Theme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Kdo sem?</dc:title>
  <dc:creator>TINA</dc:creator>
  <cp:lastModifiedBy>Gregor</cp:lastModifiedBy>
  <cp:revision>22</cp:revision>
  <dcterms:created xsi:type="dcterms:W3CDTF">2020-09-17T09:23:16Z</dcterms:created>
  <dcterms:modified xsi:type="dcterms:W3CDTF">2020-10-02T09:44:32Z</dcterms:modified>
</cp:coreProperties>
</file>