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75413-78F8-48E5-BE37-C8E18E0F22C0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8200F-40BB-4834-8352-172AFC5EDC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62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9A9B-6582-B449-C047-801A50121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13A83-572D-3ECA-7C72-9957B1773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5D10-A14E-038F-961A-42A1B6BCD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B1D8-90C6-685C-70C1-B27BACC2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BA49-9B4A-E43A-B9B4-1D178F2D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897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BF79-4FCD-7316-A4A8-E0415F9D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03692-333E-7C21-A6CE-A606B738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BADFE-C0F0-8871-E7CC-2A74F88C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62C20-C9FD-F2D1-9F6D-9A979AD7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FAD25-FC91-5D00-5EAC-2B6C063F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93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4428E-9042-9EE3-EA98-991E66229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3C66E-903D-BBE8-1381-9B94EC7D4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3A271-A717-9C3F-3B91-4CCB7438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05B48-B649-D7CE-D461-D5CEA87EF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32DC-99C4-AA34-E24C-FA9BEECF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295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AFFA-F264-63A9-4BAF-F3EF8F2F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5B067-5030-9882-3A2D-AE1B253EC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04CC1-3627-9289-E469-E8A3BD3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743FC-B639-2AE6-8884-AFFC7871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C217-2F09-8829-81D3-8C266965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023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4B44-58D1-5F76-C114-3881BE03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3A26C-6BD7-7C55-DE79-0B15D76EE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000EB-1B60-3A3F-774B-B28BFD55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43B56-B17F-0437-C54B-099DF725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77753-15EF-624D-E466-17F14921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912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4E40-A860-5343-2A19-1EA2D281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31005-F444-D5D4-65D2-ACDA42BEF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73E7C-E1FE-8D1F-7EFE-02D2109AE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D6134-9C50-0844-C78D-28B9A601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E8644-461D-7DC1-6C21-82CFE26B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199F-6360-DFC1-9991-9278DA7E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607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DFEA-F0CD-3992-7A5C-EA24F0FE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F0C7E-0570-0D49-01B2-0F57C019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A5C62-A2B9-4619-FA52-7FA06404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F8005-690F-780A-A2A8-B83FBFDCB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996BC-BE96-FA55-F33F-A6E42DEB4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05277D-49C9-05E3-C6A0-9A470FFA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22ECC5-F6BA-33B9-E39E-616F55E7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F47D4-A2BF-8A98-98D3-B148C494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317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5F9A-3EED-082D-CD24-AA226B78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A5BC6-B760-0B94-4B97-2A1858FE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91B1F-9DFE-D1FB-F5FD-365F658E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BDA20-0232-9A8C-CFE9-69461187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986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EC405-4B4F-F23E-E3A0-4A1D41A3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3BBC7-4513-26E6-D8EB-0B365675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74A01-9599-4B1D-FD9D-04282828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39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7E3F-026B-4CC6-77E0-6902A885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C646-DB5D-AA5D-626F-3AF2B73EE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77E5D-DB78-1763-2D70-13574EBDC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D0E81-30B4-14D4-9C2F-C93D2CE3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C3B8-EF1C-0EA9-705D-2232A65D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C8E70-0F49-62C7-012E-4A660ABF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16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7410-A404-2FA0-0CC9-041BF1BA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9847B-910E-DC84-25F7-0A477ED6F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74286-07DC-AEDC-2366-44552E185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BB2EB-1573-5E0E-B55F-D71FBFB1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8F7F6-DE01-33B8-F953-2F028FAA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2181E-8E36-614A-B22F-EF586745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799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57CB2-D27C-6D22-29BD-B9ADD921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8FA48-D939-CCC4-239E-F6C37CB70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9E13A-AEB5-8B56-C10C-782E1E122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6B7D7-34C2-4332-8376-A4515C8CCE9F}" type="datetimeFigureOut">
              <a:rPr lang="sl-SI" smtClean="0"/>
              <a:t>7. 08. 2025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5537D-F286-0D8A-9446-900E9C18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BEC6B-6FBC-5527-72F6-C1AAA1A74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364E-AD2F-4CA1-8B19-BF9510ADF04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99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68196-AA95-8CAE-293D-C929AB9E6A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B273E-AED6-71F2-BC23-020600A1E910}"/>
              </a:ext>
            </a:extLst>
          </p:cNvPr>
          <p:cNvSpPr txBox="1"/>
          <p:nvPr/>
        </p:nvSpPr>
        <p:spPr>
          <a:xfrm>
            <a:off x="2152650" y="2151727"/>
            <a:ext cx="8743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0" dirty="0">
                <a:solidFill>
                  <a:srgbClr val="800000"/>
                </a:solidFill>
                <a:latin typeface="Forte" panose="03060902040502070203" pitchFamily="66" charset="0"/>
              </a:rPr>
              <a:t>OSTANKi HRANE -</a:t>
            </a:r>
          </a:p>
          <a:p>
            <a:r>
              <a:rPr lang="sl-SI" sz="8000" dirty="0">
                <a:solidFill>
                  <a:srgbClr val="800000"/>
                </a:solidFill>
                <a:latin typeface="Forte" panose="03060902040502070203" pitchFamily="66" charset="0"/>
              </a:rPr>
              <a:t>Kam z njimi?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051DB9-AE3E-1309-40FA-BDAADB29F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0551">
            <a:off x="7627259" y="4949286"/>
            <a:ext cx="1553521" cy="155352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8A5C3A-C686-A681-87CA-F8BFEC9F3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3956">
            <a:off x="1360329" y="1719739"/>
            <a:ext cx="1532639" cy="1532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E90170-8DFF-5880-7FB2-0A5E8E0B6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82212" y="3617233"/>
            <a:ext cx="1515474" cy="1516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624216-9CA4-D482-8893-BDB7DA330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44683">
            <a:off x="2254401" y="4590417"/>
            <a:ext cx="1871634" cy="1871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3A881-BB28-9891-4344-CE095F6D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22828">
            <a:off x="406283" y="4378298"/>
            <a:ext cx="1510606" cy="1510606"/>
          </a:xfrm>
          <a:prstGeom prst="rect">
            <a:avLst/>
          </a:prstGeom>
        </p:spPr>
      </p:pic>
      <p:pic>
        <p:nvPicPr>
          <p:cNvPr id="2" name="Slika 2" descr="Nova_glava_02">
            <a:extLst>
              <a:ext uri="{FF2B5EF4-FFF2-40B4-BE49-F238E27FC236}">
                <a16:creationId xmlns:a16="http://schemas.microsoft.com/office/drawing/2014/main" id="{DA7DDDF2-BB7B-F1C3-895E-478E9CFC6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5" t="-4462" r="-4315" b="-4462"/>
          <a:stretch>
            <a:fillRect/>
          </a:stretch>
        </p:blipFill>
        <p:spPr bwMode="auto">
          <a:xfrm>
            <a:off x="1970256" y="392208"/>
            <a:ext cx="570738" cy="55352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0C8982-A2E6-5A75-084D-298D6BA5526F}"/>
              </a:ext>
            </a:extLst>
          </p:cNvPr>
          <p:cNvSpPr txBox="1"/>
          <p:nvPr/>
        </p:nvSpPr>
        <p:spPr>
          <a:xfrm>
            <a:off x="274319" y="936219"/>
            <a:ext cx="41566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100" b="1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CENTER ZA USPOSABLJANJE ELVIRA VATOVEC STRUNJAN</a:t>
            </a:r>
            <a:endParaRPr lang="sl-SI" sz="1100" dirty="0">
              <a:solidFill>
                <a:schemeClr val="bg1"/>
              </a:solidFill>
              <a:effectLst/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ctr"/>
            <a:r>
              <a:rPr lang="sl-SI" sz="110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Centro di abilitazione Elvira Vatovec Strugnano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FA270-9EFB-7289-D640-9D06589B7098}"/>
              </a:ext>
            </a:extLst>
          </p:cNvPr>
          <p:cNvSpPr txBox="1"/>
          <p:nvPr/>
        </p:nvSpPr>
        <p:spPr>
          <a:xfrm>
            <a:off x="9423795" y="5525447"/>
            <a:ext cx="230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Pripravila, uredila: </a:t>
            </a:r>
          </a:p>
          <a:p>
            <a:r>
              <a:rPr lang="sl-SI" sz="1200" dirty="0"/>
              <a:t>Samira Šabić Pečar, </a:t>
            </a:r>
          </a:p>
          <a:p>
            <a:r>
              <a:rPr lang="sl-SI" sz="1200" dirty="0"/>
              <a:t>univ. dipl. soc. ped.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195D2-BFEC-616E-A50A-739C37F9F0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8539032" y="1192442"/>
            <a:ext cx="3110052" cy="100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D97DD-EF00-7E39-0F4F-4236DBB547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92" y="335589"/>
            <a:ext cx="856932" cy="774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5ED2-A0F4-9F04-1A90-4C6BEB601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08" y="392207"/>
            <a:ext cx="1202817" cy="64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F67C4-6FBA-7BB0-A5ED-27152C323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10" y="1143839"/>
            <a:ext cx="2260388" cy="64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744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D1C21-ABE6-FD21-E4A0-05F58A66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E7B45-E69C-C0BE-59E0-1E736F76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C2C897B-2304-7904-0ED3-BE1CBACE6E22}"/>
              </a:ext>
            </a:extLst>
          </p:cNvPr>
          <p:cNvSpPr/>
          <p:nvPr/>
        </p:nvSpPr>
        <p:spPr>
          <a:xfrm rot="743285">
            <a:off x="4479584" y="2367300"/>
            <a:ext cx="2757527" cy="196683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71BA2-F1BA-5DEB-ABEE-D3DDEDBBDC5A}"/>
              </a:ext>
            </a:extLst>
          </p:cNvPr>
          <p:cNvSpPr txBox="1"/>
          <p:nvPr/>
        </p:nvSpPr>
        <p:spPr>
          <a:xfrm>
            <a:off x="4989368" y="2731762"/>
            <a:ext cx="1716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500" dirty="0">
                <a:solidFill>
                  <a:srgbClr val="800000"/>
                </a:solidFill>
                <a:latin typeface="Forte" panose="03060902040502070203" pitchFamily="66" charset="0"/>
              </a:rPr>
              <a:t>Prezrele banane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4A87-74A1-341A-1BD8-F22D306CCAF5}"/>
              </a:ext>
            </a:extLst>
          </p:cNvPr>
          <p:cNvSpPr txBox="1"/>
          <p:nvPr/>
        </p:nvSpPr>
        <p:spPr>
          <a:xfrm>
            <a:off x="3695787" y="1629883"/>
            <a:ext cx="1472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Bananin kruh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9D3DF-81E0-7977-6191-FA999C1D460A}"/>
              </a:ext>
            </a:extLst>
          </p:cNvPr>
          <p:cNvSpPr txBox="1"/>
          <p:nvPr/>
        </p:nvSpPr>
        <p:spPr>
          <a:xfrm>
            <a:off x="2640839" y="3116779"/>
            <a:ext cx="1759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Banana smoothie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38387-9ED7-2A81-06A1-E4B33E5878FA}"/>
              </a:ext>
            </a:extLst>
          </p:cNvPr>
          <p:cNvSpPr txBox="1"/>
          <p:nvPr/>
        </p:nvSpPr>
        <p:spPr>
          <a:xfrm>
            <a:off x="5804306" y="4989450"/>
            <a:ext cx="2244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Palačinke z banano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C2C8F-7629-BEAE-91ED-E363EB30DBDE}"/>
              </a:ext>
            </a:extLst>
          </p:cNvPr>
          <p:cNvSpPr txBox="1"/>
          <p:nvPr/>
        </p:nvSpPr>
        <p:spPr>
          <a:xfrm>
            <a:off x="6705600" y="1482111"/>
            <a:ext cx="2894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Bananin sladoled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724D7-D6DE-E4C6-7B92-C3A8105DB6D5}"/>
              </a:ext>
            </a:extLst>
          </p:cNvPr>
          <p:cNvSpPr txBox="1"/>
          <p:nvPr/>
        </p:nvSpPr>
        <p:spPr>
          <a:xfrm>
            <a:off x="7525054" y="3040168"/>
            <a:ext cx="2440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Dodatek za ovseno kašo ali kosmiče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ADA5A-11A6-F39D-504F-2C3B113A3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56" y="3387465"/>
            <a:ext cx="2695951" cy="3124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D2CE67-1E99-F4D1-DDCD-9FDDBB46A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33" y="453381"/>
            <a:ext cx="1991003" cy="2353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4B2F6-E0A8-F49C-2557-2E2ECABDC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2" y="572110"/>
            <a:ext cx="2648320" cy="12765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E04123-D7D7-2BA3-B946-6901B694A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7" y="2420748"/>
            <a:ext cx="2333951" cy="23244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AEFB5A-1833-FE9E-CE7C-F4BCBB011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81" y="4391251"/>
            <a:ext cx="2676899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C7E09-96E7-DE5B-FEDB-371D3F7E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3533BC-501C-5A5C-0661-6D721B8D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746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6C2D2-4D9B-B0E1-2A7F-8310B50909ED}"/>
              </a:ext>
            </a:extLst>
          </p:cNvPr>
          <p:cNvSpPr txBox="1"/>
          <p:nvPr/>
        </p:nvSpPr>
        <p:spPr>
          <a:xfrm>
            <a:off x="374801" y="249878"/>
            <a:ext cx="7716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800000"/>
                </a:solidFill>
                <a:latin typeface="Forte" panose="03060902040502070203" pitchFamily="66" charset="0"/>
              </a:rPr>
              <a:t>Recept za bananin kruh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273AF-A409-FFBE-FC3E-1654B5D72289}"/>
              </a:ext>
            </a:extLst>
          </p:cNvPr>
          <p:cNvSpPr txBox="1"/>
          <p:nvPr/>
        </p:nvSpPr>
        <p:spPr>
          <a:xfrm>
            <a:off x="585273" y="1334317"/>
            <a:ext cx="46763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Forte" panose="03060902040502070203" pitchFamily="66" charset="0"/>
              </a:rPr>
              <a:t>Sestavine:</a:t>
            </a:r>
          </a:p>
          <a:p>
            <a:r>
              <a:rPr lang="sl-SI" sz="2400" dirty="0">
                <a:latin typeface="Forte" panose="03060902040502070203" pitchFamily="66" charset="0"/>
              </a:rPr>
              <a:t>-    3 zelo zrele banane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2 jajci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150 g moke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80 g sladkorja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1 čajna žlička pecilnega praška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60 ml olja</a:t>
            </a:r>
          </a:p>
          <a:p>
            <a:pPr marL="285750" indent="-285750">
              <a:buFontTx/>
              <a:buChar char="-"/>
            </a:pPr>
            <a:r>
              <a:rPr lang="sl-SI" sz="2400" dirty="0">
                <a:latin typeface="Forte" panose="03060902040502070203" pitchFamily="66" charset="0"/>
              </a:rPr>
              <a:t>Ščepec soli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70734-3152-7751-BC07-C601EAC06A46}"/>
              </a:ext>
            </a:extLst>
          </p:cNvPr>
          <p:cNvSpPr txBox="1"/>
          <p:nvPr/>
        </p:nvSpPr>
        <p:spPr>
          <a:xfrm>
            <a:off x="585273" y="4554187"/>
            <a:ext cx="68176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Forte" panose="03060902040502070203" pitchFamily="66" charset="0"/>
              </a:rPr>
              <a:t>Postopek:</a:t>
            </a:r>
          </a:p>
          <a:p>
            <a:r>
              <a:rPr lang="sl-SI" sz="2400" dirty="0">
                <a:latin typeface="Forte" panose="03060902040502070203" pitchFamily="66" charset="0"/>
              </a:rPr>
              <a:t>Banane z vilico zmečkaj v kašo. Dodaj jajci, sladkor in olje. Primešaj moko, pecilni prašek in sol. Zmes vlij v namaščen pekač. Peci 45 minut na 180 °C. Ohladi in postrezi.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E472C-1719-100B-4213-5AE27F70B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11" y="1265541"/>
            <a:ext cx="3962953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4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E260A-EAD0-6309-D032-CDDBAB8D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0F5DA-BBBC-5FBC-B406-520CD33CB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97AAE56-AB8F-834D-6740-F3C05C6BCE30}"/>
              </a:ext>
            </a:extLst>
          </p:cNvPr>
          <p:cNvSpPr/>
          <p:nvPr/>
        </p:nvSpPr>
        <p:spPr>
          <a:xfrm rot="597248">
            <a:off x="4598650" y="2595835"/>
            <a:ext cx="2676750" cy="180066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DC303-64C7-BE04-B638-5738DF3FEF69}"/>
              </a:ext>
            </a:extLst>
          </p:cNvPr>
          <p:cNvSpPr txBox="1"/>
          <p:nvPr/>
        </p:nvSpPr>
        <p:spPr>
          <a:xfrm>
            <a:off x="5052698" y="3094551"/>
            <a:ext cx="194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Stari kruh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CE636-02DE-38AC-72C8-19F95FEE237C}"/>
              </a:ext>
            </a:extLst>
          </p:cNvPr>
          <p:cNvSpPr txBox="1"/>
          <p:nvPr/>
        </p:nvSpPr>
        <p:spPr>
          <a:xfrm>
            <a:off x="2000354" y="1630996"/>
            <a:ext cx="2525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Ocvrta kruhova rezina „Supe“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664C4-A8E9-36A4-AF4F-E3A2BB6BEB7B}"/>
              </a:ext>
            </a:extLst>
          </p:cNvPr>
          <p:cNvSpPr txBox="1"/>
          <p:nvPr/>
        </p:nvSpPr>
        <p:spPr>
          <a:xfrm>
            <a:off x="2631361" y="3188034"/>
            <a:ext cx="1723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Kruhove kocke za juhe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7A3F2-C84F-D2F9-A3AA-B0175687E314}"/>
              </a:ext>
            </a:extLst>
          </p:cNvPr>
          <p:cNvSpPr txBox="1"/>
          <p:nvPr/>
        </p:nvSpPr>
        <p:spPr>
          <a:xfrm>
            <a:off x="4383738" y="4512659"/>
            <a:ext cx="294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Kruhov narastek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ABF14-8C6C-9CCF-1CBA-36ED893A01A2}"/>
              </a:ext>
            </a:extLst>
          </p:cNvPr>
          <p:cNvSpPr txBox="1"/>
          <p:nvPr/>
        </p:nvSpPr>
        <p:spPr>
          <a:xfrm>
            <a:off x="7728835" y="3819864"/>
            <a:ext cx="159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Krušne drobtine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17BA0-9531-1CFE-0288-4BD76D818281}"/>
              </a:ext>
            </a:extLst>
          </p:cNvPr>
          <p:cNvSpPr txBox="1"/>
          <p:nvPr/>
        </p:nvSpPr>
        <p:spPr>
          <a:xfrm>
            <a:off x="7922153" y="2189836"/>
            <a:ext cx="159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Česnov kruh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B2A03-13F6-DF83-CF71-E5F36B0D7C61}"/>
              </a:ext>
            </a:extLst>
          </p:cNvPr>
          <p:cNvSpPr txBox="1"/>
          <p:nvPr/>
        </p:nvSpPr>
        <p:spPr>
          <a:xfrm>
            <a:off x="5714216" y="1743171"/>
            <a:ext cx="216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Pita iz kruha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579C1-8624-0D17-8676-CDB176BF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7511">
            <a:off x="362712" y="356207"/>
            <a:ext cx="2555547" cy="1337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FA4C2-5265-48EC-5FA0-E005748B8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27" t="20889"/>
          <a:stretch>
            <a:fillRect/>
          </a:stretch>
        </p:blipFill>
        <p:spPr>
          <a:xfrm>
            <a:off x="526162" y="3417713"/>
            <a:ext cx="1971175" cy="2614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821D7B-7701-7550-F441-6C2E63B5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52" b="10643"/>
          <a:stretch>
            <a:fillRect/>
          </a:stretch>
        </p:blipFill>
        <p:spPr>
          <a:xfrm>
            <a:off x="4525775" y="5208200"/>
            <a:ext cx="2947717" cy="1613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7D9270-5D9A-98B6-2F56-D91C5E8CAF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94" r="4796"/>
          <a:stretch>
            <a:fillRect/>
          </a:stretch>
        </p:blipFill>
        <p:spPr>
          <a:xfrm>
            <a:off x="9359893" y="4016804"/>
            <a:ext cx="2394801" cy="1799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A66EC-2759-A77C-716C-E73CD258E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1380">
            <a:off x="8940817" y="618017"/>
            <a:ext cx="2963435" cy="1978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A3E98-7815-E944-EFCB-D6A9FD61B2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104" b="8525"/>
          <a:stretch>
            <a:fillRect/>
          </a:stretch>
        </p:blipFill>
        <p:spPr>
          <a:xfrm>
            <a:off x="4609897" y="52817"/>
            <a:ext cx="2779471" cy="172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E1C41-AD7E-91C3-F9D8-4E2454D6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CD6D1-D979-55AA-89D3-A784FD63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112204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F4B4A-CFB4-FCD6-C61E-96F85B381F5E}"/>
              </a:ext>
            </a:extLst>
          </p:cNvPr>
          <p:cNvSpPr txBox="1"/>
          <p:nvPr/>
        </p:nvSpPr>
        <p:spPr>
          <a:xfrm>
            <a:off x="348916" y="112204"/>
            <a:ext cx="11494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6000" dirty="0">
                <a:solidFill>
                  <a:srgbClr val="800000"/>
                </a:solidFill>
                <a:latin typeface="Forte" panose="03060902040502070203" pitchFamily="66" charset="0"/>
              </a:rPr>
              <a:t>Recept za sladki kruhov narastek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140B6-2FED-9AE1-ECC7-58E194BD0D71}"/>
              </a:ext>
            </a:extLst>
          </p:cNvPr>
          <p:cNvSpPr txBox="1"/>
          <p:nvPr/>
        </p:nvSpPr>
        <p:spPr>
          <a:xfrm>
            <a:off x="421106" y="1363187"/>
            <a:ext cx="46281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latin typeface="Forte" panose="03060902040502070203" pitchFamily="66" charset="0"/>
              </a:rPr>
              <a:t>Sestavine: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4 rezine starega kruha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2 jajci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250 ml mleka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2 žlici sladkorja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1 jabolko ali pest rozin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latin typeface="Forte" panose="03060902040502070203" pitchFamily="66" charset="0"/>
              </a:rPr>
              <a:t>Cimet po okusu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69DBA-1D14-1CB1-3FDF-AB5C0858D518}"/>
              </a:ext>
            </a:extLst>
          </p:cNvPr>
          <p:cNvSpPr txBox="1"/>
          <p:nvPr/>
        </p:nvSpPr>
        <p:spPr>
          <a:xfrm>
            <a:off x="649705" y="4707051"/>
            <a:ext cx="104674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latin typeface="Forte" panose="03060902040502070203" pitchFamily="66" charset="0"/>
              </a:rPr>
              <a:t>Postopek:</a:t>
            </a:r>
          </a:p>
          <a:p>
            <a:r>
              <a:rPr lang="sl-SI" sz="2800" dirty="0">
                <a:latin typeface="Forte" panose="03060902040502070203" pitchFamily="66" charset="0"/>
              </a:rPr>
              <a:t>Kruh nareži na manjše kose in daj v pekač. V skledi zmešaj mleko, jajca in sladkor. Zmes prelij po kruhu, dodaj sadje in cimet. Peci 30 minut pri 180 °C. Postrezi topel ali hladen.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936F-B34A-04AA-AC21-B717919FF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10" y="1448702"/>
            <a:ext cx="4591691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4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8B88D-5CDA-ABA8-1407-7920D9EA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0F688-9A7D-4A9D-E863-5C30EE63F4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66939"/>
            <a:ext cx="12192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6A7C304-3069-3EA7-D03D-34613CDA686F}"/>
              </a:ext>
            </a:extLst>
          </p:cNvPr>
          <p:cNvSpPr/>
          <p:nvPr/>
        </p:nvSpPr>
        <p:spPr>
          <a:xfrm rot="769146">
            <a:off x="4523873" y="2394284"/>
            <a:ext cx="2727158" cy="206943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1EB26-CEB3-B4CB-B49A-0F646D2742BA}"/>
              </a:ext>
            </a:extLst>
          </p:cNvPr>
          <p:cNvSpPr txBox="1"/>
          <p:nvPr/>
        </p:nvSpPr>
        <p:spPr>
          <a:xfrm>
            <a:off x="5138486" y="2823411"/>
            <a:ext cx="1876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Ostanki zelenjave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0B782-0560-314A-4DEA-EDB8A6BEB589}"/>
              </a:ext>
            </a:extLst>
          </p:cNvPr>
          <p:cNvSpPr txBox="1"/>
          <p:nvPr/>
        </p:nvSpPr>
        <p:spPr>
          <a:xfrm>
            <a:off x="4039179" y="1601502"/>
            <a:ext cx="2374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Zelenjana juha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859E5-AC79-A222-1589-6B34921BAF42}"/>
              </a:ext>
            </a:extLst>
          </p:cNvPr>
          <p:cNvSpPr txBox="1"/>
          <p:nvPr/>
        </p:nvSpPr>
        <p:spPr>
          <a:xfrm>
            <a:off x="2737840" y="3284013"/>
            <a:ext cx="2050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Zelenjavni narastek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DDE4C-8DE5-2F34-0B28-0A15DE7EE3D0}"/>
              </a:ext>
            </a:extLst>
          </p:cNvPr>
          <p:cNvSpPr txBox="1"/>
          <p:nvPr/>
        </p:nvSpPr>
        <p:spPr>
          <a:xfrm>
            <a:off x="4536831" y="4443304"/>
            <a:ext cx="311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Zelenjavni namaz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2E2EB-80C5-34EC-0834-0B17BCF973AA}"/>
              </a:ext>
            </a:extLst>
          </p:cNvPr>
          <p:cNvSpPr txBox="1"/>
          <p:nvPr/>
        </p:nvSpPr>
        <p:spPr>
          <a:xfrm>
            <a:off x="6602906" y="1042080"/>
            <a:ext cx="1876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Zelenjavni riž ali testenine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5AF04-BC4B-B073-C86B-32EEEF4E2A30}"/>
              </a:ext>
            </a:extLst>
          </p:cNvPr>
          <p:cNvSpPr txBox="1"/>
          <p:nvPr/>
        </p:nvSpPr>
        <p:spPr>
          <a:xfrm>
            <a:off x="7525984" y="2888213"/>
            <a:ext cx="2550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Zelenjavne palačinke (polpete)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36B1A-75BC-C6BB-DD2F-455142B1D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75" y="3088712"/>
            <a:ext cx="3791479" cy="35152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6B8789-96C1-368C-1806-49EF2EE72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03" y="733144"/>
            <a:ext cx="3238952" cy="1686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87633-23E6-BAB8-5113-5979DDAE5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14" y="544626"/>
            <a:ext cx="2181529" cy="2257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7CA52B-B7FA-97C9-326A-B83FC429D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7" y="3428999"/>
            <a:ext cx="3305636" cy="3048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060980-EDE8-57D4-B75D-559308741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75" y="4879662"/>
            <a:ext cx="2210108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19BA1-BB58-01F4-B4CC-FA536682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D5F6-CF5D-0E8B-9E2B-6966EB1853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AA8379-5196-E92E-6669-16810F786227}"/>
              </a:ext>
            </a:extLst>
          </p:cNvPr>
          <p:cNvSpPr txBox="1"/>
          <p:nvPr/>
        </p:nvSpPr>
        <p:spPr>
          <a:xfrm>
            <a:off x="796290" y="100554"/>
            <a:ext cx="10780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800000"/>
                </a:solidFill>
                <a:latin typeface="Forte" panose="03060902040502070203" pitchFamily="66" charset="0"/>
              </a:rPr>
              <a:t>Recept za grahov namaz z meto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B5D9C-CF2F-6094-3430-91E2DD201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64" y="936010"/>
            <a:ext cx="4363144" cy="582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F82468-0A99-178D-2D10-0B44BAA00169}"/>
              </a:ext>
            </a:extLst>
          </p:cNvPr>
          <p:cNvSpPr txBox="1"/>
          <p:nvPr/>
        </p:nvSpPr>
        <p:spPr>
          <a:xfrm>
            <a:off x="90678" y="3341126"/>
            <a:ext cx="97208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Postopek: </a:t>
            </a:r>
          </a:p>
          <a:p>
            <a:r>
              <a:rPr lang="sl-SI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Čebulo olupimo in drobno sesekljamo. Vejice mete po potrebi oplaknemo pod tekočo vodo in osušimo. Z vejic potrgamo listke in jih grobo sesekljamo.</a:t>
            </a:r>
          </a:p>
          <a:p>
            <a:endParaRPr lang="sl-SI" sz="2200" dirty="0">
              <a:solidFill>
                <a:schemeClr val="tx1">
                  <a:lumMod val="95000"/>
                  <a:lumOff val="5000"/>
                </a:schemeClr>
              </a:solidFill>
              <a:latin typeface="Forte" panose="03060902040502070203" pitchFamily="66" charset="0"/>
            </a:endParaRPr>
          </a:p>
          <a:p>
            <a:r>
              <a:rPr lang="sl-SI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V majhni kozici segrejemo olje. Dodamo sesekljano čebulo in jo med mešanjem pražimo 4 do 5 minut oziroma toliko časa, da se malo zmehča in postekleni. Dodamo skuhan grah, tahini, kislo smetano, sesekljano meto, sol in poper ter vse skupaj zmiksamo v gladko maso.</a:t>
            </a:r>
          </a:p>
          <a:p>
            <a:r>
              <a:rPr lang="sl-SI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Pripravjen namaz lahko jemo kot prilogo k polpetkam, zapečenemu staremu kruhu ali slanim palačinkam.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86329-BD98-DE76-829C-D5C54F39A39D}"/>
              </a:ext>
            </a:extLst>
          </p:cNvPr>
          <p:cNvSpPr txBox="1"/>
          <p:nvPr/>
        </p:nvSpPr>
        <p:spPr>
          <a:xfrm>
            <a:off x="1810512" y="936010"/>
            <a:ext cx="87523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Sestavine: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1.5  žlice olivnega olja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1 majhna čebula (lahki je tudi skuhana, iz juhe)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2  skodelici kuhanega graha (ostanka)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2  žlici tahinija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3  vejice mete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2  žlici kisle smetane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2  ščepca</a:t>
            </a:r>
          </a:p>
          <a:p>
            <a:pPr marL="285750" indent="-285750">
              <a:buFontTx/>
              <a:buChar char="-"/>
            </a:pPr>
            <a:r>
              <a:rPr lang="sl-SI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sveže mletega popram, sol po okusu</a:t>
            </a:r>
          </a:p>
        </p:txBody>
      </p:sp>
    </p:spTree>
    <p:extLst>
      <p:ext uri="{BB962C8B-B14F-4D97-AF65-F5344CB8AC3E}">
        <p14:creationId xmlns:p14="http://schemas.microsoft.com/office/powerpoint/2010/main" val="5286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5AC52-60B2-7317-8ABA-5CDB8EDEC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445EB-4FF1-1C40-0831-8EF83890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CA1D4C4-1066-D18D-9895-96A8BB1C1F59}"/>
              </a:ext>
            </a:extLst>
          </p:cNvPr>
          <p:cNvSpPr/>
          <p:nvPr/>
        </p:nvSpPr>
        <p:spPr>
          <a:xfrm rot="586518">
            <a:off x="4352424" y="2076526"/>
            <a:ext cx="3160295" cy="224589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F21C3-9A21-9740-C424-E1E75620F8DA}"/>
              </a:ext>
            </a:extLst>
          </p:cNvPr>
          <p:cNvSpPr txBox="1"/>
          <p:nvPr/>
        </p:nvSpPr>
        <p:spPr>
          <a:xfrm>
            <a:off x="4860758" y="2905780"/>
            <a:ext cx="2470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Kuhana jajca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D8384-F4F4-2D89-8007-8FA2F8F82269}"/>
              </a:ext>
            </a:extLst>
          </p:cNvPr>
          <p:cNvSpPr txBox="1"/>
          <p:nvPr/>
        </p:nvSpPr>
        <p:spPr>
          <a:xfrm>
            <a:off x="3713748" y="1378973"/>
            <a:ext cx="2005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Jajčni namaz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4F27C-28D7-9BC7-8976-BA08D2B8F200}"/>
              </a:ext>
            </a:extLst>
          </p:cNvPr>
          <p:cNvSpPr txBox="1"/>
          <p:nvPr/>
        </p:nvSpPr>
        <p:spPr>
          <a:xfrm>
            <a:off x="3096125" y="2797281"/>
            <a:ext cx="2005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Jajca v solati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683B5-0A5B-E179-82F9-614096C08EB6}"/>
              </a:ext>
            </a:extLst>
          </p:cNvPr>
          <p:cNvSpPr txBox="1"/>
          <p:nvPr/>
        </p:nvSpPr>
        <p:spPr>
          <a:xfrm>
            <a:off x="3809290" y="4019126"/>
            <a:ext cx="2294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Polnjena jajca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29F06-7C94-187E-0987-191A4DBDA941}"/>
              </a:ext>
            </a:extLst>
          </p:cNvPr>
          <p:cNvSpPr txBox="1"/>
          <p:nvPr/>
        </p:nvSpPr>
        <p:spPr>
          <a:xfrm>
            <a:off x="5782051" y="4304088"/>
            <a:ext cx="281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Sendvič z jajci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4D469-7A24-4D69-0A5D-5497141DE7EE}"/>
              </a:ext>
            </a:extLst>
          </p:cNvPr>
          <p:cNvSpPr txBox="1"/>
          <p:nvPr/>
        </p:nvSpPr>
        <p:spPr>
          <a:xfrm>
            <a:off x="6034684" y="727957"/>
            <a:ext cx="1788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Curry z jajci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6654C-BCB1-ADCA-0107-CEB4F6461C9D}"/>
              </a:ext>
            </a:extLst>
          </p:cNvPr>
          <p:cNvSpPr txBox="1"/>
          <p:nvPr/>
        </p:nvSpPr>
        <p:spPr>
          <a:xfrm>
            <a:off x="7823537" y="2333080"/>
            <a:ext cx="1890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800000"/>
                </a:solidFill>
                <a:latin typeface="Forte" panose="03060902040502070203" pitchFamily="66" charset="0"/>
              </a:rPr>
              <a:t>Rižota z jajci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6DFA5D-969E-C3D2-8540-AD7A607EB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87" y="2865754"/>
            <a:ext cx="2229161" cy="2781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E0A91A-3675-9A03-89EE-A613EFE48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0" y="449546"/>
            <a:ext cx="2638793" cy="1695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482652-A280-5E55-3209-2FFD9923D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17" y="224401"/>
            <a:ext cx="2638793" cy="17623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AEABC6-DF18-715B-3D5C-945EFA988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9" y="2121648"/>
            <a:ext cx="2381582" cy="2305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6E5C8-D484-1990-E5A5-47B97F9B4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6" y="4619698"/>
            <a:ext cx="3134162" cy="1762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DAB9F5-F455-C26A-EFE9-14215C949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94" y="4812623"/>
            <a:ext cx="2667372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9000">
              <a:schemeClr val="accent4">
                <a:lumMod val="75000"/>
                <a:alpha val="94000"/>
              </a:schemeClr>
            </a:gs>
            <a:gs pos="83000">
              <a:schemeClr val="accent4">
                <a:lumMod val="75000"/>
                <a:alpha val="94000"/>
              </a:schemeClr>
            </a:gs>
            <a:gs pos="100000">
              <a:schemeClr val="accent4">
                <a:lumMod val="75000"/>
                <a:alpha val="9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A2B434-0C6A-C261-0993-48039BDA6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08DDC-4C4C-A116-F9E8-872BCEF0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8279" t="16446" r="8279" b="20439"/>
          <a:stretch>
            <a:fillRect/>
          </a:stretch>
        </p:blipFill>
        <p:spPr>
          <a:xfrm>
            <a:off x="0" y="-4817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044D-9DA2-E34B-1E5C-6A98ED665E29}"/>
              </a:ext>
            </a:extLst>
          </p:cNvPr>
          <p:cNvSpPr txBox="1"/>
          <p:nvPr/>
        </p:nvSpPr>
        <p:spPr>
          <a:xfrm>
            <a:off x="401052" y="120402"/>
            <a:ext cx="7443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800000"/>
                </a:solidFill>
                <a:latin typeface="Forte" panose="03060902040502070203" pitchFamily="66" charset="0"/>
              </a:rPr>
              <a:t>Recept za jajčni namaz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820C2-7FB0-3DF0-B051-91053E5C24B1}"/>
              </a:ext>
            </a:extLst>
          </p:cNvPr>
          <p:cNvSpPr txBox="1"/>
          <p:nvPr/>
        </p:nvSpPr>
        <p:spPr>
          <a:xfrm>
            <a:off x="272715" y="2086063"/>
            <a:ext cx="62163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Sestavine: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3 kuhana jajca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2 žlici kisle smetane ali majoneze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1 žlička gorčice (po želji)</a:t>
            </a:r>
          </a:p>
          <a:p>
            <a:pPr marL="285750" indent="-285750">
              <a:buFontTx/>
              <a:buChar char="-"/>
            </a:pPr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Sol, poper, drobnjak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4644A-140D-4B78-1380-7631DABB8BCE}"/>
              </a:ext>
            </a:extLst>
          </p:cNvPr>
          <p:cNvSpPr txBox="1"/>
          <p:nvPr/>
        </p:nvSpPr>
        <p:spPr>
          <a:xfrm>
            <a:off x="401052" y="4663390"/>
            <a:ext cx="117718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Postopek:</a:t>
            </a:r>
          </a:p>
          <a:p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orte" panose="03060902040502070203" pitchFamily="66" charset="0"/>
              </a:rPr>
              <a:t>Jajca olupimo in z vilicami zmečkamo. Dodamo smetano, začimbe in gorčico. Dobro premešamo in namažemo na kruh. Okrasimo z rezino paradižnika ali kumare</a:t>
            </a:r>
            <a:r>
              <a:rPr lang="sl-SI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8EFBA-9A15-A0A6-7E3C-C54CBF6E9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04" y="639968"/>
            <a:ext cx="4429743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5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453</Words>
  <Application>Microsoft Office PowerPoint</Application>
  <PresentationFormat>Widescreen</PresentationFormat>
  <Paragraphs>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Bahnschrift</vt:lpstr>
      <vt:lpstr>Calibri</vt:lpstr>
      <vt:lpstr>Calibri Light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samira</dc:creator>
  <cp:lastModifiedBy>uporabnik</cp:lastModifiedBy>
  <cp:revision>11</cp:revision>
  <dcterms:created xsi:type="dcterms:W3CDTF">2025-07-23T13:53:13Z</dcterms:created>
  <dcterms:modified xsi:type="dcterms:W3CDTF">2025-08-07T10:29:59Z</dcterms:modified>
</cp:coreProperties>
</file>