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76" r:id="rId2"/>
    <p:sldId id="256" r:id="rId3"/>
    <p:sldId id="970" r:id="rId4"/>
    <p:sldId id="277" r:id="rId5"/>
    <p:sldId id="258" r:id="rId6"/>
    <p:sldId id="259" r:id="rId7"/>
    <p:sldId id="260" r:id="rId8"/>
    <p:sldId id="261" r:id="rId9"/>
    <p:sldId id="262" r:id="rId10"/>
    <p:sldId id="969" r:id="rId11"/>
    <p:sldId id="964" r:id="rId12"/>
    <p:sldId id="966" r:id="rId13"/>
    <p:sldId id="967" r:id="rId14"/>
    <p:sldId id="968" r:id="rId15"/>
    <p:sldId id="314" r:id="rId16"/>
    <p:sldId id="963" r:id="rId17"/>
    <p:sldId id="962" r:id="rId18"/>
    <p:sldId id="335" r:id="rId19"/>
    <p:sldId id="292" r:id="rId20"/>
  </p:sldIdLst>
  <p:sldSz cx="18288000" cy="10287000"/>
  <p:notesSz cx="6858000" cy="9144000"/>
  <p:embeddedFontLst>
    <p:embeddedFont>
      <p:font typeface="Garet" panose="020B0604020202020204" charset="-18"/>
      <p:regular r:id="rId22"/>
    </p:embeddedFont>
    <p:embeddedFont>
      <p:font typeface="Garet Bold" panose="020B0604020202020204" charset="-18"/>
      <p:regular r:id="rId23"/>
    </p:embeddedFont>
    <p:embeddedFont>
      <p:font typeface="Telegraf" panose="020B0604020202020204" charset="-18"/>
      <p:regular r:id="rId24"/>
    </p:embeddedFont>
    <p:embeddedFont>
      <p:font typeface="TT Hoves" panose="020B0604020202020204" charset="0"/>
      <p:regular r:id="rId25"/>
    </p:embeddedFont>
    <p:embeddedFont>
      <p:font typeface="TT Hoves Bold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B998AF5-410C-7B14-8EC5-A125A04395B8}" name="Štuhec, Meta" initials="MŠ" userId="S::ms5584@student.uni-lj.si::aff4aff2-3f45-4f11-b027-7f58330a86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D3B86-7972-478B-8C59-BC2FBD4C2642}" type="datetimeFigureOut">
              <a:rPr lang="sl-SI" smtClean="0"/>
              <a:t>15. 01. 2026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1FF3B-C009-43B9-A667-208739BEADE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9949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01FF3B-C009-43B9-A667-208739BEADE8}" type="slidenum">
              <a:rPr lang="sl-SI" smtClean="0"/>
              <a:t>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159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Zakaj se danes sploh pogovarjamo o tej temi? Elektrika v vtičnici vedno je! V čem je potem problem?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E62AF-BAA5-439A-BF84-281159D0472F}" type="slidenum">
              <a:rPr lang="sl-SI" smtClean="0"/>
              <a:t>11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13378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obnovljiv in domač vir energije</a:t>
            </a:r>
          </a:p>
          <a:p>
            <a:r>
              <a:rPr lang="sl-SI" dirty="0"/>
              <a:t>nizki obratovalni stroški po izgradnji</a:t>
            </a:r>
          </a:p>
          <a:p>
            <a:r>
              <a:rPr lang="sl-SI" dirty="0"/>
              <a:t>brez izpustov CO₂ med obratovanjem</a:t>
            </a:r>
          </a:p>
          <a:p>
            <a:r>
              <a:rPr lang="sl-SI" dirty="0"/>
              <a:t>razmeroma hitra postavitev</a:t>
            </a:r>
          </a:p>
          <a:p>
            <a:r>
              <a:rPr lang="sl-SI" dirty="0"/>
              <a:t>primerne za območja brez druge rabe tal</a:t>
            </a:r>
          </a:p>
          <a:p>
            <a:endParaRPr lang="sl-SI" dirty="0"/>
          </a:p>
          <a:p>
            <a:r>
              <a:rPr lang="sl-SI" dirty="0"/>
              <a:t>nestanovitna proizvodnja (odvisnost od vetra)</a:t>
            </a:r>
          </a:p>
          <a:p>
            <a:r>
              <a:rPr lang="sl-SI" dirty="0"/>
              <a:t>vizualni vpliv na krajino</a:t>
            </a:r>
          </a:p>
          <a:p>
            <a:r>
              <a:rPr lang="sl-SI" dirty="0"/>
              <a:t>hrup (zlasti pri starejših tipih)</a:t>
            </a:r>
          </a:p>
          <a:p>
            <a:r>
              <a:rPr lang="sl-SI" dirty="0"/>
              <a:t>vpliv na ptice in netopirje</a:t>
            </a:r>
          </a:p>
          <a:p>
            <a:r>
              <a:rPr lang="sl-SI" dirty="0"/>
              <a:t>omejene primerne lokacije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E62AF-BAA5-439A-BF84-281159D0472F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7260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Prednosti (+):</a:t>
            </a:r>
            <a:endParaRPr lang="sl-SI" dirty="0"/>
          </a:p>
          <a:p>
            <a:r>
              <a:rPr lang="sl-SI" dirty="0"/>
              <a:t>zelo stabilna in zanesljiva proizvodnja</a:t>
            </a:r>
          </a:p>
          <a:p>
            <a:r>
              <a:rPr lang="sl-SI" dirty="0"/>
              <a:t>dolgo življenjsko obdobje (50+ let)</a:t>
            </a:r>
          </a:p>
          <a:p>
            <a:r>
              <a:rPr lang="sl-SI" dirty="0"/>
              <a:t>možnost regulacije in hranjenja energije (akumulacije)</a:t>
            </a:r>
          </a:p>
          <a:p>
            <a:r>
              <a:rPr lang="sl-SI" dirty="0"/>
              <a:t>nizki obratovalni stroški</a:t>
            </a:r>
          </a:p>
          <a:p>
            <a:r>
              <a:rPr lang="sl-SI" dirty="0"/>
              <a:t>domač vir z visoko energetsko učinkovitostjo</a:t>
            </a:r>
          </a:p>
          <a:p>
            <a:r>
              <a:rPr lang="sl-SI" b="1" dirty="0"/>
              <a:t>Slabosti (–):</a:t>
            </a:r>
            <a:endParaRPr lang="sl-SI" dirty="0"/>
          </a:p>
          <a:p>
            <a:r>
              <a:rPr lang="sl-SI" dirty="0"/>
              <a:t>velik poseg v okolje in vodne ekosisteme</a:t>
            </a:r>
          </a:p>
          <a:p>
            <a:r>
              <a:rPr lang="sl-SI" dirty="0"/>
              <a:t>visoki investicijski stroški</a:t>
            </a:r>
          </a:p>
          <a:p>
            <a:r>
              <a:rPr lang="sl-SI" dirty="0"/>
              <a:t>dolgi postopki umeščanja v prostor</a:t>
            </a:r>
          </a:p>
          <a:p>
            <a:r>
              <a:rPr lang="sl-SI" dirty="0"/>
              <a:t>odvisnost od hidroloških razmer (suše)</a:t>
            </a:r>
          </a:p>
          <a:p>
            <a:r>
              <a:rPr lang="sl-SI" dirty="0"/>
              <a:t>omejen potencial novih lokacij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E62AF-BAA5-439A-BF84-281159D0472F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1979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dirty="0"/>
              <a:t>Prednosti (+):</a:t>
            </a:r>
            <a:endParaRPr lang="sl-SI" dirty="0"/>
          </a:p>
          <a:p>
            <a:r>
              <a:rPr lang="sl-SI" dirty="0"/>
              <a:t>najhitrejša in najcenejša postavitev</a:t>
            </a:r>
          </a:p>
          <a:p>
            <a:r>
              <a:rPr lang="sl-SI" dirty="0"/>
              <a:t>modularnost (od streh do velikih parkov)</a:t>
            </a:r>
          </a:p>
          <a:p>
            <a:r>
              <a:rPr lang="sl-SI" dirty="0"/>
              <a:t>brez hrupa in brez izpustov</a:t>
            </a:r>
          </a:p>
          <a:p>
            <a:r>
              <a:rPr lang="sl-SI" dirty="0"/>
              <a:t>nizki stroški vzdrževanja</a:t>
            </a:r>
          </a:p>
          <a:p>
            <a:r>
              <a:rPr lang="sl-SI" dirty="0"/>
              <a:t>primerne za razpršeno proizvodnjo (samooskrba)</a:t>
            </a:r>
          </a:p>
          <a:p>
            <a:r>
              <a:rPr lang="sl-SI" b="1" dirty="0"/>
              <a:t>Slabosti (–):</a:t>
            </a:r>
            <a:endParaRPr lang="sl-SI" dirty="0"/>
          </a:p>
          <a:p>
            <a:r>
              <a:rPr lang="sl-SI" dirty="0"/>
              <a:t>proizvodnja samo podnevi</a:t>
            </a:r>
          </a:p>
          <a:p>
            <a:r>
              <a:rPr lang="sl-SI" dirty="0"/>
              <a:t>močna sezonska nihanja (zima)</a:t>
            </a:r>
          </a:p>
          <a:p>
            <a:r>
              <a:rPr lang="sl-SI" dirty="0"/>
              <a:t>potreba po hranilnikih ali omrežni podpori</a:t>
            </a:r>
          </a:p>
          <a:p>
            <a:r>
              <a:rPr lang="sl-SI" dirty="0"/>
              <a:t>zasedba površin pri velikih elektrarnah</a:t>
            </a:r>
          </a:p>
          <a:p>
            <a:r>
              <a:rPr lang="sl-SI" dirty="0"/>
              <a:t>odvisnost od uvoza opreme (moduli, </a:t>
            </a:r>
            <a:r>
              <a:rPr lang="sl-SI" dirty="0" err="1"/>
              <a:t>inverterji</a:t>
            </a:r>
            <a:r>
              <a:rPr lang="sl-SI" dirty="0"/>
              <a:t>)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E62AF-BAA5-439A-BF84-281159D0472F}" type="slidenum">
              <a:rPr lang="sl-SI" smtClean="0"/>
              <a:t>14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21477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/>
          <a:lstStyle/>
          <a:p>
            <a:endParaRPr lang="sl-SI"/>
          </a:p>
        </p:txBody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>
          <a:xfrm>
            <a:off x="992188" y="3271838"/>
            <a:ext cx="7943850" cy="2676525"/>
          </a:xfrm>
          <a:prstGeom prst="rect">
            <a:avLst/>
          </a:prstGeo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sl-SI">
                <a:solidFill>
                  <a:srgbClr val="374F5A"/>
                </a:solidFill>
                <a:cs typeface="Times New Roman" panose="02020603050405020304" pitchFamily="18" charset="0"/>
              </a:rPr>
              <a:t>Investicije v nove proizvodne kapacitete v obdobju 2026 – 2028 se nanašajo na večje projekte: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SE HSE: </a:t>
            </a: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SE Prapretno 2 in 3 (6,75 MW) z BHEE (7 MW), plavajoča SE Družmirje (do 130 MW), SE PSU (6,2 MW), SE Zagorje (1,33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SE DEM: SE Zlatoličje – Formin (21,9 MW), SE Puhova (9,86 MW), SE Dogoše (3,91 MW) z BHEE (3,5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SE SENG: SE Kanalski Vrh 2 (8,17 MW), SE Dekani (7,78 MW), SE Stara Gora (2,32 MW), SE Plave (0,19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BHEE HSE: </a:t>
            </a:r>
            <a:r>
              <a:rPr lang="sl-SI" sz="1200" err="1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SaŠa</a:t>
            </a: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 (200 MW), EDT I (20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BHEE DEM: Mariborski otok (60 MW), Zlatoličje (60 MW), Dravograd (15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BHEE SENG: Solkan (30 MW), Avče (20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HE (tudi mHE):</a:t>
            </a:r>
            <a:r>
              <a:rPr lang="sl-SI">
                <a:solidFill>
                  <a:srgbClr val="374F5A"/>
                </a:solidFill>
                <a:latin typeface="Arial" panose="020B0604020202020204" pitchFamily="34" charset="0"/>
              </a:rPr>
              <a:t> HE na srednji Savi (100 MW), mHE Pesnica (0,24 MW)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ČHE: </a:t>
            </a:r>
            <a:r>
              <a:rPr lang="sl-SI">
                <a:solidFill>
                  <a:srgbClr val="374F5A"/>
                </a:solidFill>
                <a:latin typeface="Arial" panose="020B0604020202020204" pitchFamily="34" charset="0"/>
              </a:rPr>
              <a:t>ČHE Kozjak (440 MW)</a:t>
            </a:r>
            <a:endParaRPr lang="sl-SI" sz="1200">
              <a:solidFill>
                <a:srgbClr val="374F5A"/>
              </a:solidFill>
              <a:effectLst/>
              <a:latin typeface="Arial" panose="020B060402020202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l-SI" sz="1200">
                <a:solidFill>
                  <a:srgbClr val="374F5A"/>
                </a:solidFill>
                <a:effectLst/>
                <a:latin typeface="Arial" panose="020B0604020202020204" pitchFamily="34" charset="0"/>
              </a:rPr>
              <a:t>VE DEM: </a:t>
            </a:r>
            <a:r>
              <a:rPr lang="sl-SI">
                <a:solidFill>
                  <a:srgbClr val="374F5A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 Ojstrica (19,8 MW), VE Rogatec (33 MW), VE Paški Kozjak (26,4 MW)</a:t>
            </a:r>
            <a:endParaRPr lang="sl-SI" sz="1000" kern="1200">
              <a:solidFill>
                <a:srgbClr val="374F5A"/>
              </a:solidFill>
              <a:latin typeface="+mn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43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/>
          <a:lstStyle/>
          <a:p>
            <a:r>
              <a:rPr lang="sl-SI" dirty="0"/>
              <a:t>- Stanje po koncu izkopavanja</a:t>
            </a:r>
          </a:p>
          <a:p>
            <a:pPr marL="171450" indent="-171450">
              <a:buFontTx/>
              <a:buChar char="-"/>
            </a:pPr>
            <a:r>
              <a:rPr lang="sl-SI" dirty="0" err="1"/>
              <a:t>Rekultivirane</a:t>
            </a:r>
            <a:r>
              <a:rPr lang="sl-SI" dirty="0"/>
              <a:t> in urejene brežine</a:t>
            </a:r>
          </a:p>
          <a:p>
            <a:pPr marL="171450" indent="-171450">
              <a:buFontTx/>
              <a:buChar char="-"/>
            </a:pPr>
            <a:r>
              <a:rPr lang="sl-SI" dirty="0"/>
              <a:t>Urejene objezerske komunikacije (pešpoti in kolesarske steze)</a:t>
            </a:r>
          </a:p>
          <a:p>
            <a:pPr marL="171450" indent="-171450">
              <a:buFontTx/>
              <a:buChar char="-"/>
            </a:pPr>
            <a:r>
              <a:rPr lang="sl-SI" dirty="0"/>
              <a:t>Razgledni stolp</a:t>
            </a:r>
          </a:p>
          <a:p>
            <a:pPr marL="171450" indent="-171450">
              <a:buFontTx/>
              <a:buChar char="-"/>
            </a:pPr>
            <a:r>
              <a:rPr lang="sl-SI" dirty="0"/>
              <a:t>Čolnarna</a:t>
            </a:r>
          </a:p>
          <a:p>
            <a:pPr marL="171450" indent="-171450">
              <a:buFontTx/>
              <a:buChar char="-"/>
            </a:pPr>
            <a:r>
              <a:rPr lang="sl-SI" dirty="0"/>
              <a:t>Plaža</a:t>
            </a:r>
          </a:p>
          <a:p>
            <a:pPr marL="171450" indent="-171450">
              <a:buFontTx/>
              <a:buChar char="-"/>
            </a:pPr>
            <a:r>
              <a:rPr lang="sl-SI" dirty="0"/>
              <a:t>Prostori za tabornike, čebelarje, adrenalinski park, fitnesi,…</a:t>
            </a:r>
          </a:p>
          <a:p>
            <a:pPr marL="171450" indent="-171450">
              <a:buFontTx/>
              <a:buChar char="-"/>
            </a:pPr>
            <a:r>
              <a:rPr lang="sl-SI" dirty="0"/>
              <a:t>Prostor za športni ribolov, </a:t>
            </a:r>
          </a:p>
          <a:p>
            <a:pPr marL="171450" indent="-171450">
              <a:buFontTx/>
              <a:buChar char="-"/>
            </a:pPr>
            <a:r>
              <a:rPr lang="sl-SI" dirty="0"/>
              <a:t>Vrtički za občane</a:t>
            </a:r>
          </a:p>
          <a:p>
            <a:pPr marL="171450" indent="-171450">
              <a:buFontTx/>
              <a:buChar char="-"/>
            </a:pPr>
            <a:r>
              <a:rPr lang="sl-SI" dirty="0"/>
              <a:t>…</a:t>
            </a:r>
          </a:p>
          <a:p>
            <a:pPr marL="171450" indent="-171450">
              <a:buFontTx/>
              <a:buChar char="-"/>
            </a:pPr>
            <a:endParaRPr lang="sl-SI" dirty="0"/>
          </a:p>
          <a:p>
            <a:pPr marL="171450" indent="-171450">
              <a:buFontTx/>
              <a:buChar char="-"/>
            </a:pPr>
            <a:endParaRPr lang="sl-SI" dirty="0"/>
          </a:p>
          <a:p>
            <a:pPr marL="171450" indent="-171450"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983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lsovnic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Slika, ki vsebuje besede dno oceana&#10;&#10;Opis je samodejno ustvarjen">
            <a:extLst>
              <a:ext uri="{FF2B5EF4-FFF2-40B4-BE49-F238E27FC236}">
                <a16:creationId xmlns:a16="http://schemas.microsoft.com/office/drawing/2014/main" id="{1FD9AC0B-3605-1D1E-979D-C80AD31EA5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1"/>
            <a:ext cx="18288000" cy="102862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57820" y="3812366"/>
            <a:ext cx="15544800" cy="9798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67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57820" y="6668356"/>
            <a:ext cx="12801599" cy="699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48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F62DAE0C-8DC7-D08E-D468-937DAB096A53}"/>
              </a:ext>
            </a:extLst>
          </p:cNvPr>
          <p:cNvSpPr txBox="1">
            <a:spLocks/>
          </p:cNvSpPr>
          <p:nvPr userDrawn="1"/>
        </p:nvSpPr>
        <p:spPr>
          <a:xfrm>
            <a:off x="1657820" y="8390643"/>
            <a:ext cx="12801599" cy="69987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5000" b="0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sl-SI" sz="4548" kern="0" dirty="0"/>
          </a:p>
        </p:txBody>
      </p:sp>
      <p:sp>
        <p:nvSpPr>
          <p:cNvPr id="15" name="Označba mesta vsebine 14">
            <a:extLst>
              <a:ext uri="{FF2B5EF4-FFF2-40B4-BE49-F238E27FC236}">
                <a16:creationId xmlns:a16="http://schemas.microsoft.com/office/drawing/2014/main" id="{DB9E677D-2417-DE63-6505-F30C545BC80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657819" y="8390643"/>
            <a:ext cx="15544799" cy="839862"/>
          </a:xfrm>
        </p:spPr>
        <p:txBody>
          <a:bodyPr/>
          <a:lstStyle>
            <a:lvl1pPr>
              <a:defRPr sz="2729">
                <a:solidFill>
                  <a:schemeClr val="bg1"/>
                </a:solidFill>
              </a:defRPr>
            </a:lvl1pPr>
          </a:lstStyle>
          <a:p>
            <a:pPr lvl="0"/>
            <a:r>
              <a:rPr lang="sl-SI" dirty="0"/>
              <a:t>Kliknite za urejanje slogov besedila matrice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2BC0E948-B493-7F1B-B8A4-68B96D8A11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820" y="1400672"/>
            <a:ext cx="4099689" cy="785896"/>
          </a:xfrm>
          <a:prstGeom prst="rect">
            <a:avLst/>
          </a:prstGeom>
        </p:spPr>
      </p:pic>
      <p:sp>
        <p:nvSpPr>
          <p:cNvPr id="21" name="Pravokotnik 20">
            <a:extLst>
              <a:ext uri="{FF2B5EF4-FFF2-40B4-BE49-F238E27FC236}">
                <a16:creationId xmlns:a16="http://schemas.microsoft.com/office/drawing/2014/main" id="{671D80BB-CDCF-33CA-6C75-1DE9AA744368}"/>
              </a:ext>
            </a:extLst>
          </p:cNvPr>
          <p:cNvSpPr/>
          <p:nvPr userDrawn="1"/>
        </p:nvSpPr>
        <p:spPr>
          <a:xfrm>
            <a:off x="1727136" y="9856691"/>
            <a:ext cx="14833728" cy="425693"/>
          </a:xfrm>
          <a:prstGeom prst="rect">
            <a:avLst/>
          </a:prstGeom>
          <a:gradFill>
            <a:gsLst>
              <a:gs pos="0">
                <a:srgbClr val="1B449C"/>
              </a:gs>
              <a:gs pos="100000">
                <a:srgbClr val="8CC7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7"/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85A8B8B2-DBCB-176A-832F-C93423A3407C}"/>
              </a:ext>
            </a:extLst>
          </p:cNvPr>
          <p:cNvSpPr txBox="1">
            <a:spLocks/>
          </p:cNvSpPr>
          <p:nvPr userDrawn="1"/>
        </p:nvSpPr>
        <p:spPr>
          <a:xfrm>
            <a:off x="1657820" y="3989192"/>
            <a:ext cx="15544800" cy="979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sl-SI" sz="6367" kern="0" dirty="0"/>
          </a:p>
        </p:txBody>
      </p:sp>
    </p:spTree>
    <p:extLst>
      <p:ext uri="{BB962C8B-B14F-4D97-AF65-F5344CB8AC3E}">
        <p14:creationId xmlns:p14="http://schemas.microsoft.com/office/powerpoint/2010/main" val="3188558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sebina 1 + prostor za kolobarni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2D214CA-2415-28AE-78BA-3291C8454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2729" y="1221303"/>
            <a:ext cx="14348513" cy="979839"/>
          </a:xfrm>
        </p:spPr>
        <p:txBody>
          <a:bodyPr/>
          <a:lstStyle>
            <a:lvl1pPr>
              <a:defRPr sz="6368" b="1">
                <a:solidFill>
                  <a:srgbClr val="1B449C"/>
                </a:solidFill>
              </a:defRPr>
            </a:lvl1pPr>
          </a:lstStyle>
          <a:p>
            <a:pPr lvl="0"/>
            <a:r>
              <a:rPr lang="sl-SI"/>
              <a:t>Naslov vsebine 1</a:t>
            </a:r>
          </a:p>
        </p:txBody>
      </p:sp>
      <p:sp>
        <p:nvSpPr>
          <p:cNvPr id="8" name="Označba mesta besedila 7">
            <a:extLst>
              <a:ext uri="{FF2B5EF4-FFF2-40B4-BE49-F238E27FC236}">
                <a16:creationId xmlns:a16="http://schemas.microsoft.com/office/drawing/2014/main" id="{E5D9B7A0-752B-5CB2-A873-398BDF07BC0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79864" y="3036017"/>
            <a:ext cx="8656244" cy="1189805"/>
          </a:xfrm>
        </p:spPr>
        <p:txBody>
          <a:bodyPr/>
          <a:lstStyle>
            <a:lvl1pPr marL="415869" indent="-415869">
              <a:spcAft>
                <a:spcPts val="2729"/>
              </a:spcAft>
              <a:buClr>
                <a:srgbClr val="8CC740"/>
              </a:buClr>
              <a:buFont typeface="Arial" panose="020B0604020202020204" pitchFamily="34" charset="0"/>
              <a:buChar char="•"/>
              <a:defRPr sz="2729">
                <a:solidFill>
                  <a:srgbClr val="999999"/>
                </a:solidFill>
              </a:defRPr>
            </a:lvl1pPr>
            <a:lvl2pPr marL="831738" indent="-415869">
              <a:spcAft>
                <a:spcPts val="2729"/>
              </a:spcAft>
              <a:buClr>
                <a:srgbClr val="999999"/>
              </a:buClr>
              <a:buFont typeface="Arial" panose="020B0604020202020204" pitchFamily="34" charset="0"/>
              <a:buChar char="-"/>
              <a:defRPr sz="2729" i="1">
                <a:solidFill>
                  <a:srgbClr val="999999"/>
                </a:solidFill>
              </a:defRPr>
            </a:lvl2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DE6DBD3-C9FF-C1B6-622E-1C5117F8B0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1813" y="9646763"/>
            <a:ext cx="1795781" cy="3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8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12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a st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2522E2E8-BA15-68D8-5223-4E09581BE9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61"/>
            <a:ext cx="18287999" cy="1028627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C43042F-2E9D-1430-2565-F016855836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0620" y="7102708"/>
            <a:ext cx="4099689" cy="785896"/>
          </a:xfrm>
          <a:prstGeom prst="rect">
            <a:avLst/>
          </a:prstGeom>
        </p:spPr>
      </p:pic>
      <p:sp>
        <p:nvSpPr>
          <p:cNvPr id="9" name="Označba mesta besedila 8">
            <a:extLst>
              <a:ext uri="{FF2B5EF4-FFF2-40B4-BE49-F238E27FC236}">
                <a16:creationId xmlns:a16="http://schemas.microsoft.com/office/drawing/2014/main" id="{5E3BEBA2-3CB9-48DC-5CB9-B02D2FC582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21359" y="6901904"/>
            <a:ext cx="7807834" cy="1259793"/>
          </a:xfrm>
        </p:spPr>
        <p:txBody>
          <a:bodyPr/>
          <a:lstStyle>
            <a:lvl1pPr>
              <a:defRPr sz="8186" b="1">
                <a:solidFill>
                  <a:schemeClr val="bg1"/>
                </a:solidFill>
              </a:defRPr>
            </a:lvl1pPr>
          </a:lstStyle>
          <a:p>
            <a:pPr lvl="0"/>
            <a:r>
              <a:rPr lang="sl-SI"/>
              <a:t>Napis za konec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1C89335C-1ED1-D567-5908-B3AE2CF875C2}"/>
              </a:ext>
            </a:extLst>
          </p:cNvPr>
          <p:cNvSpPr/>
          <p:nvPr userDrawn="1"/>
        </p:nvSpPr>
        <p:spPr>
          <a:xfrm>
            <a:off x="1390650" y="9305272"/>
            <a:ext cx="15506700" cy="981006"/>
          </a:xfrm>
          <a:prstGeom prst="rect">
            <a:avLst/>
          </a:prstGeom>
          <a:gradFill>
            <a:gsLst>
              <a:gs pos="100000">
                <a:srgbClr val="1B449C">
                  <a:alpha val="91000"/>
                </a:srgbClr>
              </a:gs>
              <a:gs pos="0">
                <a:srgbClr val="8CC740">
                  <a:alpha val="91000"/>
                </a:srgbClr>
              </a:gs>
            </a:gsLst>
            <a:lin ang="10800000" scaled="0"/>
          </a:gradFill>
        </p:spPr>
        <p:txBody>
          <a:bodyPr wrap="square" lIns="0" tIns="0" rIns="0" bIns="0" rtlCol="0"/>
          <a:lstStyle/>
          <a:p>
            <a:endParaRPr sz="1637"/>
          </a:p>
        </p:txBody>
      </p:sp>
    </p:spTree>
    <p:extLst>
      <p:ext uri="{BB962C8B-B14F-4D97-AF65-F5344CB8AC3E}">
        <p14:creationId xmlns:p14="http://schemas.microsoft.com/office/powerpoint/2010/main" val="205202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633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sebi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02D214CA-2415-28AE-78BA-3291C84547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32729" y="1221303"/>
            <a:ext cx="14348513" cy="979839"/>
          </a:xfrm>
        </p:spPr>
        <p:txBody>
          <a:bodyPr/>
          <a:lstStyle>
            <a:lvl1pPr>
              <a:defRPr sz="6368" b="1">
                <a:solidFill>
                  <a:srgbClr val="1B449C"/>
                </a:solidFill>
              </a:defRPr>
            </a:lvl1pPr>
          </a:lstStyle>
          <a:p>
            <a:pPr lvl="0"/>
            <a:r>
              <a:rPr lang="sl-SI"/>
              <a:t>Naslov vsebine 1</a:t>
            </a:r>
          </a:p>
        </p:txBody>
      </p:sp>
      <p:sp>
        <p:nvSpPr>
          <p:cNvPr id="6" name="Označba mesta besedila 4">
            <a:extLst>
              <a:ext uri="{FF2B5EF4-FFF2-40B4-BE49-F238E27FC236}">
                <a16:creationId xmlns:a16="http://schemas.microsoft.com/office/drawing/2014/main" id="{298EF51D-789F-0F34-5B3B-A227F23CA6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08004" y="2592204"/>
            <a:ext cx="10135760" cy="1119816"/>
          </a:xfrm>
        </p:spPr>
        <p:txBody>
          <a:bodyPr/>
          <a:lstStyle>
            <a:lvl1pPr>
              <a:defRPr sz="3639" b="0">
                <a:solidFill>
                  <a:srgbClr val="1B449C"/>
                </a:solidFill>
              </a:defRPr>
            </a:lvl1pPr>
          </a:lstStyle>
          <a:p>
            <a:pPr lvl="0"/>
            <a:r>
              <a:rPr lang="sl-SI"/>
              <a:t>Podnaslov vsebine 1</a:t>
            </a:r>
          </a:p>
        </p:txBody>
      </p:sp>
      <p:sp>
        <p:nvSpPr>
          <p:cNvPr id="7" name="Označba mesta besedila 4">
            <a:extLst>
              <a:ext uri="{FF2B5EF4-FFF2-40B4-BE49-F238E27FC236}">
                <a16:creationId xmlns:a16="http://schemas.microsoft.com/office/drawing/2014/main" id="{7454AAE9-F10E-9C55-55F1-7FF3E0564A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08004" y="3901820"/>
            <a:ext cx="10135760" cy="3645215"/>
          </a:xfrm>
        </p:spPr>
        <p:txBody>
          <a:bodyPr/>
          <a:lstStyle>
            <a:lvl1pPr>
              <a:defRPr sz="2729" b="0">
                <a:solidFill>
                  <a:srgbClr val="999999"/>
                </a:solidFill>
              </a:defRPr>
            </a:lvl1pPr>
          </a:lstStyle>
          <a:p>
            <a:pPr lvl="0"/>
            <a:r>
              <a:rPr lang="sl-SI"/>
              <a:t>Vsebina 1</a:t>
            </a:r>
          </a:p>
        </p:txBody>
      </p:sp>
      <p:sp>
        <p:nvSpPr>
          <p:cNvPr id="12" name="Označba mesta slike 11">
            <a:extLst>
              <a:ext uri="{FF2B5EF4-FFF2-40B4-BE49-F238E27FC236}">
                <a16:creationId xmlns:a16="http://schemas.microsoft.com/office/drawing/2014/main" id="{9252D1CC-62B9-E034-21DF-7B13865D1B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013015" y="5143501"/>
            <a:ext cx="3669153" cy="3645215"/>
          </a:xfrm>
        </p:spPr>
        <p:txBody>
          <a:bodyPr/>
          <a:lstStyle/>
          <a:p>
            <a:endParaRPr lang="sl-SI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B223802-2096-A17A-26A1-AF502006DC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81813" y="9646763"/>
            <a:ext cx="1795781" cy="34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62">
          <p15:clr>
            <a:srgbClr val="FBAE40"/>
          </p15:clr>
        </p15:guide>
        <p15:guide id="2" pos="12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TDYZgHtPbGg?feature=oembed" TargetMode="Externa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4D06CE-5F07-83EA-27F7-C9666001A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3924300"/>
            <a:ext cx="15544800" cy="2031325"/>
          </a:xfrm>
        </p:spPr>
        <p:txBody>
          <a:bodyPr/>
          <a:lstStyle/>
          <a:p>
            <a:r>
              <a:rPr lang="en-US" sz="6600" b="1" dirty="0" err="1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Obnovljivi</a:t>
            </a:r>
            <a:r>
              <a:rPr lang="en-US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600" b="1" dirty="0" err="1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viri</a:t>
            </a:r>
            <a:r>
              <a:rPr lang="en-US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600" b="1" dirty="0" err="1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energije</a:t>
            </a:r>
            <a:r>
              <a:rPr lang="en-US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br>
              <a:rPr lang="sl-SI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</a:br>
            <a:r>
              <a:rPr lang="en-US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in </a:t>
            </a:r>
            <a:r>
              <a:rPr lang="en-US" sz="6600" b="1" dirty="0" err="1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naravne</a:t>
            </a:r>
            <a:r>
              <a:rPr lang="en-US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600" b="1" dirty="0" err="1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danosti</a:t>
            </a:r>
            <a:r>
              <a:rPr lang="en-US" sz="6600" b="1" dirty="0"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Slovenije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34FFCD9-4B32-AA0D-439C-3BD436F54B2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371600" y="7124700"/>
            <a:ext cx="5638800" cy="2351413"/>
          </a:xfrm>
        </p:spPr>
        <p:txBody>
          <a:bodyPr/>
          <a:lstStyle/>
          <a:p>
            <a:pPr marL="0" indent="0">
              <a:buNone/>
            </a:pPr>
            <a:r>
              <a:rPr lang="sl-SI" sz="2800" dirty="0">
                <a:latin typeface="Telegraf" panose="020B0604020202020204" charset="-18"/>
              </a:rPr>
              <a:t>Nadja Prosen Verbič</a:t>
            </a:r>
          </a:p>
          <a:p>
            <a:pPr marL="0" indent="0">
              <a:buNone/>
            </a:pPr>
            <a:r>
              <a:rPr lang="sl-SI" sz="2800" dirty="0">
                <a:latin typeface="Telegraf" panose="020B0604020202020204" charset="-18"/>
              </a:rPr>
              <a:t>Meta Štuhec</a:t>
            </a:r>
          </a:p>
          <a:p>
            <a:pPr marL="0" indent="0">
              <a:buNone/>
            </a:pPr>
            <a:r>
              <a:rPr lang="sl-SI" sz="2800" dirty="0">
                <a:latin typeface="Telegraf" panose="020B0604020202020204" charset="-18"/>
              </a:rPr>
              <a:t>Simon Čižmek</a:t>
            </a:r>
          </a:p>
          <a:p>
            <a:pPr marL="0" indent="0">
              <a:buNone/>
            </a:pPr>
            <a:endParaRPr lang="sl-SI" sz="2800" dirty="0">
              <a:latin typeface="Telegraf" panose="020B0604020202020204" charset="-18"/>
            </a:endParaRPr>
          </a:p>
          <a:p>
            <a:pPr marL="0" indent="0">
              <a:buNone/>
            </a:pPr>
            <a:r>
              <a:rPr lang="sl-SI" sz="1800" dirty="0">
                <a:latin typeface="Telegraf" panose="020B0604020202020204" charset="-18"/>
              </a:rPr>
              <a:t>14. januar 2026</a:t>
            </a:r>
          </a:p>
        </p:txBody>
      </p:sp>
      <p:sp>
        <p:nvSpPr>
          <p:cNvPr id="4" name="Podnaslov 2">
            <a:extLst>
              <a:ext uri="{FF2B5EF4-FFF2-40B4-BE49-F238E27FC236}">
                <a16:creationId xmlns:a16="http://schemas.microsoft.com/office/drawing/2014/main" id="{A79DE0D5-3E1D-2A2B-AF1E-2680ACB7DE1A}"/>
              </a:ext>
            </a:extLst>
          </p:cNvPr>
          <p:cNvSpPr txBox="1">
            <a:spLocks/>
          </p:cNvSpPr>
          <p:nvPr/>
        </p:nvSpPr>
        <p:spPr>
          <a:xfrm>
            <a:off x="6324600" y="6210300"/>
            <a:ext cx="563880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54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sl-SI" sz="2800" dirty="0">
                <a:latin typeface="Telegraf" panose="020B0604020202020204" charset="-18"/>
              </a:rPr>
              <a:t>vodnik za mentorje </a:t>
            </a:r>
            <a:r>
              <a:rPr lang="sl-SI" sz="2800" dirty="0" err="1">
                <a:latin typeface="Telegraf" panose="020B0604020202020204" charset="-18"/>
              </a:rPr>
              <a:t>Ekokviza</a:t>
            </a:r>
            <a:endParaRPr lang="sl-SI" sz="1800" dirty="0">
              <a:latin typeface="Telegraf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3945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7560C0D8-7578-0055-6090-89A49DBE9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3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id="{3D35003A-D211-E4F6-4479-851B6D504A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612" y="447662"/>
            <a:ext cx="17090777" cy="13578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6000" dirty="0">
                <a:latin typeface="Garet Bold" panose="020B0604020202020204" charset="-18"/>
              </a:rPr>
              <a:t>Proizvodnja elektrike iz obnovljivih virov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5243B4FF-6683-FEEE-1B90-F59A44C3E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4B0ABC5-82AF-A04A-DDD4-D375C1C3D8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slike 4">
            <a:extLst>
              <a:ext uri="{FF2B5EF4-FFF2-40B4-BE49-F238E27FC236}">
                <a16:creationId xmlns:a16="http://schemas.microsoft.com/office/drawing/2014/main" id="{5715CDBA-D107-FE4C-4690-952FB6C6CD7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69F1B6E5-B4DB-70DC-C5C3-C51E13323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25" y="2339553"/>
            <a:ext cx="15946140" cy="730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7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AE0A9FE3-1ADD-0B75-10B7-10B15961E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007" y="1261805"/>
            <a:ext cx="14581986" cy="8453931"/>
          </a:xfrm>
          <a:prstGeom prst="rect">
            <a:avLst/>
          </a:prstGeom>
        </p:spPr>
      </p:pic>
      <p:sp>
        <p:nvSpPr>
          <p:cNvPr id="9" name="Označba mesta besedila 2">
            <a:extLst>
              <a:ext uri="{FF2B5EF4-FFF2-40B4-BE49-F238E27FC236}">
                <a16:creationId xmlns:a16="http://schemas.microsoft.com/office/drawing/2014/main" id="{F043B014-2E2E-AE6B-E87B-DD956D3E48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116" y="300136"/>
            <a:ext cx="14347506" cy="7558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4800" dirty="0">
                <a:latin typeface="Garet Bold" panose="020B0604020202020204" charset="-18"/>
              </a:rPr>
              <a:t>Vetrne elektrarne</a:t>
            </a:r>
          </a:p>
        </p:txBody>
      </p:sp>
    </p:spTree>
    <p:extLst>
      <p:ext uri="{BB962C8B-B14F-4D97-AF65-F5344CB8AC3E}">
        <p14:creationId xmlns:p14="http://schemas.microsoft.com/office/powerpoint/2010/main" val="181892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B208FB6D-3AD0-D29E-A797-94D56F597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846" y="976307"/>
            <a:ext cx="13620309" cy="9010559"/>
          </a:xfrm>
          <a:prstGeom prst="rect">
            <a:avLst/>
          </a:prstGeom>
        </p:spPr>
      </p:pic>
      <p:sp>
        <p:nvSpPr>
          <p:cNvPr id="10" name="Označba mesta besedila 2">
            <a:extLst>
              <a:ext uri="{FF2B5EF4-FFF2-40B4-BE49-F238E27FC236}">
                <a16:creationId xmlns:a16="http://schemas.microsoft.com/office/drawing/2014/main" id="{8A9868CB-A7E1-3009-493C-BFF003C8D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3116" y="300136"/>
            <a:ext cx="14347506" cy="7558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4800" dirty="0">
                <a:latin typeface="Garet Bold" panose="020B0604020202020204" charset="-18"/>
              </a:rPr>
              <a:t>Hidroelektrarne</a:t>
            </a:r>
          </a:p>
        </p:txBody>
      </p:sp>
    </p:spTree>
    <p:extLst>
      <p:ext uri="{BB962C8B-B14F-4D97-AF65-F5344CB8AC3E}">
        <p14:creationId xmlns:p14="http://schemas.microsoft.com/office/powerpoint/2010/main" val="208521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FBBAF090-0772-5479-3173-2AA892BC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7456" y="1363660"/>
            <a:ext cx="13273088" cy="8805434"/>
          </a:xfrm>
          <a:prstGeom prst="rect">
            <a:avLst/>
          </a:prstGeom>
        </p:spPr>
      </p:pic>
      <p:sp>
        <p:nvSpPr>
          <p:cNvPr id="8" name="Označba mesta besedila 2">
            <a:extLst>
              <a:ext uri="{FF2B5EF4-FFF2-40B4-BE49-F238E27FC236}">
                <a16:creationId xmlns:a16="http://schemas.microsoft.com/office/drawing/2014/main" id="{7CB17B92-A8DB-DE23-14FD-2BC4231237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309" y="607784"/>
            <a:ext cx="14347506" cy="7558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4800" dirty="0">
                <a:latin typeface="Garet Bold" panose="020B0604020202020204" charset="-18"/>
              </a:rPr>
              <a:t>Sončne elektrarne</a:t>
            </a:r>
          </a:p>
        </p:txBody>
      </p:sp>
    </p:spTree>
    <p:extLst>
      <p:ext uri="{BB962C8B-B14F-4D97-AF65-F5344CB8AC3E}">
        <p14:creationId xmlns:p14="http://schemas.microsoft.com/office/powerpoint/2010/main" val="749074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BC05F8DD-44B6-A193-4D55-53E5536B9C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11" y="5890587"/>
            <a:ext cx="7326326" cy="4105215"/>
          </a:xfrm>
          <a:prstGeom prst="rect">
            <a:avLst/>
          </a:prstGeom>
        </p:spPr>
      </p:pic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58A052F-2650-DB40-E844-6CAD4158C9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2309" y="607784"/>
            <a:ext cx="14347506" cy="7558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4800" dirty="0">
                <a:solidFill>
                  <a:schemeClr val="tx2"/>
                </a:solidFill>
                <a:latin typeface="Garet Bold" panose="020B0604020202020204" charset="-18"/>
              </a:rPr>
              <a:t>Nove proizvodne kapacitete HSE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B93441A-B326-6677-5965-64467C086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260" y="2787254"/>
            <a:ext cx="8996108" cy="5290760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DB098318-22F5-2596-E6DA-94B7FC6AB7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1827" y="4281974"/>
            <a:ext cx="537257" cy="571550"/>
          </a:xfrm>
          <a:prstGeom prst="rect">
            <a:avLst/>
          </a:prstGeom>
        </p:spPr>
      </p:pic>
      <p:sp>
        <p:nvSpPr>
          <p:cNvPr id="21" name="PoljeZBesedilom 20">
            <a:extLst>
              <a:ext uri="{FF2B5EF4-FFF2-40B4-BE49-F238E27FC236}">
                <a16:creationId xmlns:a16="http://schemas.microsoft.com/office/drawing/2014/main" id="{E1CBE773-B35E-6068-5537-47555D86878A}"/>
              </a:ext>
            </a:extLst>
          </p:cNvPr>
          <p:cNvSpPr txBox="1"/>
          <p:nvPr/>
        </p:nvSpPr>
        <p:spPr>
          <a:xfrm>
            <a:off x="13660729" y="4878663"/>
            <a:ext cx="127507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Prapretno 2 in 3 </a:t>
            </a:r>
            <a:r>
              <a:rPr lang="sl-SI" sz="1092" i="1">
                <a:solidFill>
                  <a:srgbClr val="C3E19B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+ BHEE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(HSE)</a:t>
            </a:r>
          </a:p>
        </p:txBody>
      </p:sp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D5184E2C-421F-7F02-680B-74E5B0DDC8C7}"/>
              </a:ext>
            </a:extLst>
          </p:cNvPr>
          <p:cNvSpPr txBox="1"/>
          <p:nvPr/>
        </p:nvSpPr>
        <p:spPr>
          <a:xfrm>
            <a:off x="13649768" y="3715730"/>
            <a:ext cx="1401132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ČHE Kozjak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02A6F8E0-4053-0E6A-AF99-FA2608512329}"/>
              </a:ext>
            </a:extLst>
          </p:cNvPr>
          <p:cNvSpPr txBox="1"/>
          <p:nvPr/>
        </p:nvSpPr>
        <p:spPr>
          <a:xfrm>
            <a:off x="13347036" y="4590902"/>
            <a:ext cx="1745814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PSE Družmirje, SE PSU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(HSE)</a:t>
            </a:r>
          </a:p>
        </p:txBody>
      </p:sp>
      <p:sp>
        <p:nvSpPr>
          <p:cNvPr id="28" name="PoljeZBesedilom 27">
            <a:extLst>
              <a:ext uri="{FF2B5EF4-FFF2-40B4-BE49-F238E27FC236}">
                <a16:creationId xmlns:a16="http://schemas.microsoft.com/office/drawing/2014/main" id="{5D4266F0-CD96-E076-A464-B3BD26293A41}"/>
              </a:ext>
            </a:extLst>
          </p:cNvPr>
          <p:cNvSpPr txBox="1"/>
          <p:nvPr/>
        </p:nvSpPr>
        <p:spPr>
          <a:xfrm>
            <a:off x="13123069" y="5699106"/>
            <a:ext cx="982337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na srednji Savi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(HSE)</a:t>
            </a:r>
          </a:p>
        </p:txBody>
      </p:sp>
      <p:sp>
        <p:nvSpPr>
          <p:cNvPr id="30" name="PoljeZBesedilom 29">
            <a:extLst>
              <a:ext uri="{FF2B5EF4-FFF2-40B4-BE49-F238E27FC236}">
                <a16:creationId xmlns:a16="http://schemas.microsoft.com/office/drawing/2014/main" id="{B70F5BD4-A13D-29FF-127D-23D3A54B17FB}"/>
              </a:ext>
            </a:extLst>
          </p:cNvPr>
          <p:cNvSpPr txBox="1"/>
          <p:nvPr/>
        </p:nvSpPr>
        <p:spPr>
          <a:xfrm>
            <a:off x="15877955" y="4155330"/>
            <a:ext cx="1435409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Zlatoličje – Formin + BHEE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32" name="PoljeZBesedilom 31">
            <a:extLst>
              <a:ext uri="{FF2B5EF4-FFF2-40B4-BE49-F238E27FC236}">
                <a16:creationId xmlns:a16="http://schemas.microsoft.com/office/drawing/2014/main" id="{68FB847F-CCE4-D866-C4F8-432EF8579BD0}"/>
              </a:ext>
            </a:extLst>
          </p:cNvPr>
          <p:cNvSpPr txBox="1"/>
          <p:nvPr/>
        </p:nvSpPr>
        <p:spPr>
          <a:xfrm>
            <a:off x="15088325" y="3809108"/>
            <a:ext cx="1189859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Puhova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34" name="PoljeZBesedilom 33">
            <a:extLst>
              <a:ext uri="{FF2B5EF4-FFF2-40B4-BE49-F238E27FC236}">
                <a16:creationId xmlns:a16="http://schemas.microsoft.com/office/drawing/2014/main" id="{B0D029C4-B6F4-D47E-5C96-06E0C393E7BA}"/>
              </a:ext>
            </a:extLst>
          </p:cNvPr>
          <p:cNvSpPr txBox="1"/>
          <p:nvPr/>
        </p:nvSpPr>
        <p:spPr>
          <a:xfrm>
            <a:off x="9660029" y="5639602"/>
            <a:ext cx="1814156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Kanalski vrh 2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(SENG)</a:t>
            </a:r>
          </a:p>
        </p:txBody>
      </p:sp>
      <p:sp>
        <p:nvSpPr>
          <p:cNvPr id="36" name="PoljeZBesedilom 35">
            <a:extLst>
              <a:ext uri="{FF2B5EF4-FFF2-40B4-BE49-F238E27FC236}">
                <a16:creationId xmlns:a16="http://schemas.microsoft.com/office/drawing/2014/main" id="{28D656E5-FC5B-B969-0E09-658411BA2A2F}"/>
              </a:ext>
            </a:extLst>
          </p:cNvPr>
          <p:cNvSpPr txBox="1"/>
          <p:nvPr/>
        </p:nvSpPr>
        <p:spPr>
          <a:xfrm>
            <a:off x="10273932" y="7417940"/>
            <a:ext cx="1606785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Dekani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(SENG)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:a16="http://schemas.microsoft.com/office/drawing/2014/main" id="{44E453C8-6B72-F8E6-6D45-6FF552C7165E}"/>
              </a:ext>
            </a:extLst>
          </p:cNvPr>
          <p:cNvSpPr txBox="1"/>
          <p:nvPr/>
        </p:nvSpPr>
        <p:spPr>
          <a:xfrm>
            <a:off x="12062212" y="4682082"/>
            <a:ext cx="1117103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BHEE </a:t>
            </a:r>
            <a:r>
              <a:rPr lang="sl-SI" sz="1092" i="1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SaŠa</a:t>
            </a:r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(HSE)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D8A74027-1776-7E90-8F29-C7EB488F5A67}"/>
              </a:ext>
            </a:extLst>
          </p:cNvPr>
          <p:cNvSpPr txBox="1"/>
          <p:nvPr/>
        </p:nvSpPr>
        <p:spPr>
          <a:xfrm>
            <a:off x="14024722" y="4114386"/>
            <a:ext cx="1189859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BHEE Mariborski otok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2569B8D2-2050-93BE-519D-ACA026E416B8}"/>
              </a:ext>
            </a:extLst>
          </p:cNvPr>
          <p:cNvSpPr txBox="1"/>
          <p:nvPr/>
        </p:nvSpPr>
        <p:spPr>
          <a:xfrm>
            <a:off x="11810558" y="3893315"/>
            <a:ext cx="1494458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BHEE Dravograd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7FDCADAF-51EC-EAAD-361D-BAE69D07D5DB}"/>
              </a:ext>
            </a:extLst>
          </p:cNvPr>
          <p:cNvSpPr txBox="1"/>
          <p:nvPr/>
        </p:nvSpPr>
        <p:spPr>
          <a:xfrm>
            <a:off x="12620762" y="5202818"/>
            <a:ext cx="1178160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BHEE EDT I </a:t>
            </a:r>
            <a:r>
              <a:rPr lang="sl-SI" sz="1092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(HSE)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98352ACC-2923-0D3F-A780-097BDCADD259}"/>
              </a:ext>
            </a:extLst>
          </p:cNvPr>
          <p:cNvSpPr txBox="1"/>
          <p:nvPr/>
        </p:nvSpPr>
        <p:spPr>
          <a:xfrm>
            <a:off x="9660030" y="6070417"/>
            <a:ext cx="1606785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BHEE Solkan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(SENG)</a:t>
            </a:r>
          </a:p>
        </p:txBody>
      </p:sp>
      <p:sp>
        <p:nvSpPr>
          <p:cNvPr id="19" name="PoljeZBesedilom 18">
            <a:extLst>
              <a:ext uri="{FF2B5EF4-FFF2-40B4-BE49-F238E27FC236}">
                <a16:creationId xmlns:a16="http://schemas.microsoft.com/office/drawing/2014/main" id="{BA3EEA1C-CD9B-9556-2388-BB4D83690B89}"/>
              </a:ext>
            </a:extLst>
          </p:cNvPr>
          <p:cNvSpPr txBox="1"/>
          <p:nvPr/>
        </p:nvSpPr>
        <p:spPr>
          <a:xfrm>
            <a:off x="9720434" y="5412925"/>
            <a:ext cx="1606785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BHEE Avče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(SENG)</a:t>
            </a:r>
          </a:p>
        </p:txBody>
      </p:sp>
      <p:sp>
        <p:nvSpPr>
          <p:cNvPr id="38" name="PoljeZBesedilom 37">
            <a:extLst>
              <a:ext uri="{FF2B5EF4-FFF2-40B4-BE49-F238E27FC236}">
                <a16:creationId xmlns:a16="http://schemas.microsoft.com/office/drawing/2014/main" id="{17287DC6-095A-C668-05CE-B58E5BC68BE6}"/>
              </a:ext>
            </a:extLst>
          </p:cNvPr>
          <p:cNvSpPr txBox="1"/>
          <p:nvPr/>
        </p:nvSpPr>
        <p:spPr>
          <a:xfrm>
            <a:off x="12771819" y="3473384"/>
            <a:ext cx="1275072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Ojstrica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40" name="PoljeZBesedilom 39">
            <a:extLst>
              <a:ext uri="{FF2B5EF4-FFF2-40B4-BE49-F238E27FC236}">
                <a16:creationId xmlns:a16="http://schemas.microsoft.com/office/drawing/2014/main" id="{FCB4B18B-F0AE-03A2-95D7-882FD10B129D}"/>
              </a:ext>
            </a:extLst>
          </p:cNvPr>
          <p:cNvSpPr txBox="1"/>
          <p:nvPr/>
        </p:nvSpPr>
        <p:spPr>
          <a:xfrm>
            <a:off x="15108857" y="5179064"/>
            <a:ext cx="1275072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Rogatec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42" name="PoljeZBesedilom 41">
            <a:extLst>
              <a:ext uri="{FF2B5EF4-FFF2-40B4-BE49-F238E27FC236}">
                <a16:creationId xmlns:a16="http://schemas.microsoft.com/office/drawing/2014/main" id="{378DA6E9-2F50-DF9B-5604-9ED83C2E00B2}"/>
              </a:ext>
            </a:extLst>
          </p:cNvPr>
          <p:cNvSpPr txBox="1"/>
          <p:nvPr/>
        </p:nvSpPr>
        <p:spPr>
          <a:xfrm>
            <a:off x="12191102" y="4213523"/>
            <a:ext cx="1494458" cy="260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092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Paški Kozjak </a:t>
            </a:r>
            <a:r>
              <a:rPr lang="sl-SI" sz="1092" b="1" i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(DEM)</a:t>
            </a:r>
          </a:p>
        </p:txBody>
      </p:sp>
      <p:sp>
        <p:nvSpPr>
          <p:cNvPr id="46" name="Elipsa 45">
            <a:extLst>
              <a:ext uri="{FF2B5EF4-FFF2-40B4-BE49-F238E27FC236}">
                <a16:creationId xmlns:a16="http://schemas.microsoft.com/office/drawing/2014/main" id="{6B9AC814-341D-84B6-EA39-BDBC3B62200D}"/>
              </a:ext>
            </a:extLst>
          </p:cNvPr>
          <p:cNvSpPr/>
          <p:nvPr/>
        </p:nvSpPr>
        <p:spPr>
          <a:xfrm>
            <a:off x="10117078" y="7438856"/>
            <a:ext cx="196475" cy="196475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48" name="Elipsa 47">
            <a:extLst>
              <a:ext uri="{FF2B5EF4-FFF2-40B4-BE49-F238E27FC236}">
                <a16:creationId xmlns:a16="http://schemas.microsoft.com/office/drawing/2014/main" id="{6BCA1067-AB8C-723A-32A8-59794950F9AB}"/>
              </a:ext>
            </a:extLst>
          </p:cNvPr>
          <p:cNvSpPr/>
          <p:nvPr/>
        </p:nvSpPr>
        <p:spPr>
          <a:xfrm>
            <a:off x="9494123" y="5654713"/>
            <a:ext cx="196475" cy="196475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49" name="Elipsa 48">
            <a:extLst>
              <a:ext uri="{FF2B5EF4-FFF2-40B4-BE49-F238E27FC236}">
                <a16:creationId xmlns:a16="http://schemas.microsoft.com/office/drawing/2014/main" id="{9C60000E-03DE-D17E-EFA7-5323BBD3DE01}"/>
              </a:ext>
            </a:extLst>
          </p:cNvPr>
          <p:cNvSpPr/>
          <p:nvPr/>
        </p:nvSpPr>
        <p:spPr>
          <a:xfrm>
            <a:off x="13224763" y="4559708"/>
            <a:ext cx="196475" cy="196475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0" name="Elipsa 49">
            <a:extLst>
              <a:ext uri="{FF2B5EF4-FFF2-40B4-BE49-F238E27FC236}">
                <a16:creationId xmlns:a16="http://schemas.microsoft.com/office/drawing/2014/main" id="{D1ABA8AB-85F7-0CD0-581F-9FB985BB9996}"/>
              </a:ext>
            </a:extLst>
          </p:cNvPr>
          <p:cNvSpPr/>
          <p:nvPr/>
        </p:nvSpPr>
        <p:spPr>
          <a:xfrm>
            <a:off x="14995727" y="3966658"/>
            <a:ext cx="196475" cy="196475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2" name="Elipsa 51">
            <a:extLst>
              <a:ext uri="{FF2B5EF4-FFF2-40B4-BE49-F238E27FC236}">
                <a16:creationId xmlns:a16="http://schemas.microsoft.com/office/drawing/2014/main" id="{B1D34F0F-25D9-E9F2-3FC5-1395A83C147E}"/>
              </a:ext>
            </a:extLst>
          </p:cNvPr>
          <p:cNvSpPr/>
          <p:nvPr/>
        </p:nvSpPr>
        <p:spPr>
          <a:xfrm>
            <a:off x="13828810" y="5107882"/>
            <a:ext cx="196475" cy="196475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4" name="Elipsa 53">
            <a:extLst>
              <a:ext uri="{FF2B5EF4-FFF2-40B4-BE49-F238E27FC236}">
                <a16:creationId xmlns:a16="http://schemas.microsoft.com/office/drawing/2014/main" id="{23BB8AF5-D570-64F7-AA88-05CCB5189B3E}"/>
              </a:ext>
            </a:extLst>
          </p:cNvPr>
          <p:cNvSpPr/>
          <p:nvPr/>
        </p:nvSpPr>
        <p:spPr>
          <a:xfrm>
            <a:off x="13239296" y="5533834"/>
            <a:ext cx="196475" cy="19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3" name="Elipsa 52">
            <a:extLst>
              <a:ext uri="{FF2B5EF4-FFF2-40B4-BE49-F238E27FC236}">
                <a16:creationId xmlns:a16="http://schemas.microsoft.com/office/drawing/2014/main" id="{69EE5F18-7574-1A52-46E3-BCF0EF07A2FB}"/>
              </a:ext>
            </a:extLst>
          </p:cNvPr>
          <p:cNvSpPr/>
          <p:nvPr/>
        </p:nvSpPr>
        <p:spPr>
          <a:xfrm>
            <a:off x="14022619" y="3917528"/>
            <a:ext cx="196475" cy="196475"/>
          </a:xfrm>
          <a:prstGeom prst="ellipse">
            <a:avLst/>
          </a:prstGeom>
          <a:solidFill>
            <a:srgbClr val="1B449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5" name="Elipsa 54">
            <a:extLst>
              <a:ext uri="{FF2B5EF4-FFF2-40B4-BE49-F238E27FC236}">
                <a16:creationId xmlns:a16="http://schemas.microsoft.com/office/drawing/2014/main" id="{B728200C-0FF1-AA8B-DFBD-46D750E9A969}"/>
              </a:ext>
            </a:extLst>
          </p:cNvPr>
          <p:cNvSpPr/>
          <p:nvPr/>
        </p:nvSpPr>
        <p:spPr>
          <a:xfrm>
            <a:off x="13689388" y="5533834"/>
            <a:ext cx="196475" cy="19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6" name="Elipsa 55">
            <a:extLst>
              <a:ext uri="{FF2B5EF4-FFF2-40B4-BE49-F238E27FC236}">
                <a16:creationId xmlns:a16="http://schemas.microsoft.com/office/drawing/2014/main" id="{950A172A-AF61-F020-4FA8-470FBABF3FF4}"/>
              </a:ext>
            </a:extLst>
          </p:cNvPr>
          <p:cNvSpPr/>
          <p:nvPr/>
        </p:nvSpPr>
        <p:spPr>
          <a:xfrm>
            <a:off x="13488941" y="5509276"/>
            <a:ext cx="196475" cy="19647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7" name="Elipsa 56">
            <a:extLst>
              <a:ext uri="{FF2B5EF4-FFF2-40B4-BE49-F238E27FC236}">
                <a16:creationId xmlns:a16="http://schemas.microsoft.com/office/drawing/2014/main" id="{558BF945-59A4-E78C-35DB-98DA7AC399D7}"/>
              </a:ext>
            </a:extLst>
          </p:cNvPr>
          <p:cNvSpPr/>
          <p:nvPr/>
        </p:nvSpPr>
        <p:spPr>
          <a:xfrm>
            <a:off x="9587315" y="5438276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8" name="Elipsa 57">
            <a:extLst>
              <a:ext uri="{FF2B5EF4-FFF2-40B4-BE49-F238E27FC236}">
                <a16:creationId xmlns:a16="http://schemas.microsoft.com/office/drawing/2014/main" id="{9B36E5B1-ED20-C0A5-60F2-B398862999C0}"/>
              </a:ext>
            </a:extLst>
          </p:cNvPr>
          <p:cNvSpPr/>
          <p:nvPr/>
        </p:nvSpPr>
        <p:spPr>
          <a:xfrm>
            <a:off x="9529433" y="6114158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algn="ctr"/>
            <a:endParaRPr lang="sl-SI" sz="1638"/>
          </a:p>
        </p:txBody>
      </p:sp>
      <p:sp>
        <p:nvSpPr>
          <p:cNvPr id="59" name="Elipsa 58">
            <a:extLst>
              <a:ext uri="{FF2B5EF4-FFF2-40B4-BE49-F238E27FC236}">
                <a16:creationId xmlns:a16="http://schemas.microsoft.com/office/drawing/2014/main" id="{C9832651-94BA-8B32-664B-E1C6DF6A2D6B}"/>
              </a:ext>
            </a:extLst>
          </p:cNvPr>
          <p:cNvSpPr/>
          <p:nvPr/>
        </p:nvSpPr>
        <p:spPr>
          <a:xfrm>
            <a:off x="13118900" y="4663924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60" name="Elipsa 59">
            <a:extLst>
              <a:ext uri="{FF2B5EF4-FFF2-40B4-BE49-F238E27FC236}">
                <a16:creationId xmlns:a16="http://schemas.microsoft.com/office/drawing/2014/main" id="{279BBF43-64F0-7926-F703-BE2C484F8E15}"/>
              </a:ext>
            </a:extLst>
          </p:cNvPr>
          <p:cNvSpPr/>
          <p:nvPr/>
        </p:nvSpPr>
        <p:spPr>
          <a:xfrm>
            <a:off x="13226927" y="3917528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61" name="Elipsa 60">
            <a:extLst>
              <a:ext uri="{FF2B5EF4-FFF2-40B4-BE49-F238E27FC236}">
                <a16:creationId xmlns:a16="http://schemas.microsoft.com/office/drawing/2014/main" id="{EF28E48C-14F7-06DC-8D56-2A1863BAB5A9}"/>
              </a:ext>
            </a:extLst>
          </p:cNvPr>
          <p:cNvSpPr/>
          <p:nvPr/>
        </p:nvSpPr>
        <p:spPr>
          <a:xfrm>
            <a:off x="13688977" y="5236160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62" name="Elipsa 61">
            <a:extLst>
              <a:ext uri="{FF2B5EF4-FFF2-40B4-BE49-F238E27FC236}">
                <a16:creationId xmlns:a16="http://schemas.microsoft.com/office/drawing/2014/main" id="{6E573346-2BFD-6AE7-5DEA-DE40632E3AB1}"/>
              </a:ext>
            </a:extLst>
          </p:cNvPr>
          <p:cNvSpPr/>
          <p:nvPr/>
        </p:nvSpPr>
        <p:spPr>
          <a:xfrm>
            <a:off x="14785619" y="3965321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63" name="Elipsa 62">
            <a:extLst>
              <a:ext uri="{FF2B5EF4-FFF2-40B4-BE49-F238E27FC236}">
                <a16:creationId xmlns:a16="http://schemas.microsoft.com/office/drawing/2014/main" id="{268CA08C-B29D-E2E6-6F18-EB83F67000DC}"/>
              </a:ext>
            </a:extLst>
          </p:cNvPr>
          <p:cNvSpPr/>
          <p:nvPr/>
        </p:nvSpPr>
        <p:spPr>
          <a:xfrm>
            <a:off x="15252793" y="5044555"/>
            <a:ext cx="196475" cy="19647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64" name="Elipsa 63">
            <a:extLst>
              <a:ext uri="{FF2B5EF4-FFF2-40B4-BE49-F238E27FC236}">
                <a16:creationId xmlns:a16="http://schemas.microsoft.com/office/drawing/2014/main" id="{9C97E4D3-AA7F-8913-71C7-C50C04A908B6}"/>
              </a:ext>
            </a:extLst>
          </p:cNvPr>
          <p:cNvSpPr/>
          <p:nvPr/>
        </p:nvSpPr>
        <p:spPr>
          <a:xfrm>
            <a:off x="13343210" y="3681526"/>
            <a:ext cx="196475" cy="19647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65" name="Elipsa 64">
            <a:extLst>
              <a:ext uri="{FF2B5EF4-FFF2-40B4-BE49-F238E27FC236}">
                <a16:creationId xmlns:a16="http://schemas.microsoft.com/office/drawing/2014/main" id="{0068BF08-C547-925F-FC65-2C59723D3A8A}"/>
              </a:ext>
            </a:extLst>
          </p:cNvPr>
          <p:cNvSpPr/>
          <p:nvPr/>
        </p:nvSpPr>
        <p:spPr>
          <a:xfrm>
            <a:off x="13539470" y="4297081"/>
            <a:ext cx="196475" cy="196475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2" name="Elipsa 1">
            <a:extLst>
              <a:ext uri="{FF2B5EF4-FFF2-40B4-BE49-F238E27FC236}">
                <a16:creationId xmlns:a16="http://schemas.microsoft.com/office/drawing/2014/main" id="{D20005EF-D376-6D6D-BFA2-5FC54B74D243}"/>
              </a:ext>
            </a:extLst>
          </p:cNvPr>
          <p:cNvSpPr/>
          <p:nvPr/>
        </p:nvSpPr>
        <p:spPr>
          <a:xfrm>
            <a:off x="15744635" y="4355234"/>
            <a:ext cx="196475" cy="1964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51" name="Elipsa 50">
            <a:extLst>
              <a:ext uri="{FF2B5EF4-FFF2-40B4-BE49-F238E27FC236}">
                <a16:creationId xmlns:a16="http://schemas.microsoft.com/office/drawing/2014/main" id="{97D0F221-0052-460E-6A08-4CC26D0FEEF9}"/>
              </a:ext>
            </a:extLst>
          </p:cNvPr>
          <p:cNvSpPr/>
          <p:nvPr/>
        </p:nvSpPr>
        <p:spPr>
          <a:xfrm>
            <a:off x="15755737" y="4253251"/>
            <a:ext cx="196475" cy="196475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4" name="Elipsa 3">
            <a:extLst>
              <a:ext uri="{FF2B5EF4-FFF2-40B4-BE49-F238E27FC236}">
                <a16:creationId xmlns:a16="http://schemas.microsoft.com/office/drawing/2014/main" id="{D770E8C2-D0E7-F72E-02FD-6D528E77CA66}"/>
              </a:ext>
            </a:extLst>
          </p:cNvPr>
          <p:cNvSpPr/>
          <p:nvPr/>
        </p:nvSpPr>
        <p:spPr>
          <a:xfrm>
            <a:off x="9315797" y="5766537"/>
            <a:ext cx="130983" cy="130983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7" name="Elipsa 6">
            <a:extLst>
              <a:ext uri="{FF2B5EF4-FFF2-40B4-BE49-F238E27FC236}">
                <a16:creationId xmlns:a16="http://schemas.microsoft.com/office/drawing/2014/main" id="{410C443A-A65A-08AE-13DA-B96E581E8688}"/>
              </a:ext>
            </a:extLst>
          </p:cNvPr>
          <p:cNvSpPr/>
          <p:nvPr/>
        </p:nvSpPr>
        <p:spPr>
          <a:xfrm>
            <a:off x="9650850" y="6289386"/>
            <a:ext cx="130983" cy="130983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8" name="Elipsa 7">
            <a:extLst>
              <a:ext uri="{FF2B5EF4-FFF2-40B4-BE49-F238E27FC236}">
                <a16:creationId xmlns:a16="http://schemas.microsoft.com/office/drawing/2014/main" id="{A7E3B183-2194-623A-771F-48D27BE259B4}"/>
              </a:ext>
            </a:extLst>
          </p:cNvPr>
          <p:cNvSpPr/>
          <p:nvPr/>
        </p:nvSpPr>
        <p:spPr>
          <a:xfrm>
            <a:off x="13151646" y="5419997"/>
            <a:ext cx="130983" cy="130983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9" name="Elipsa 8">
            <a:extLst>
              <a:ext uri="{FF2B5EF4-FFF2-40B4-BE49-F238E27FC236}">
                <a16:creationId xmlns:a16="http://schemas.microsoft.com/office/drawing/2014/main" id="{A4997E45-B072-5149-B5A5-AC20C805732B}"/>
              </a:ext>
            </a:extLst>
          </p:cNvPr>
          <p:cNvSpPr/>
          <p:nvPr/>
        </p:nvSpPr>
        <p:spPr>
          <a:xfrm>
            <a:off x="14919917" y="3753132"/>
            <a:ext cx="130983" cy="130983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10" name="Elipsa 9">
            <a:extLst>
              <a:ext uri="{FF2B5EF4-FFF2-40B4-BE49-F238E27FC236}">
                <a16:creationId xmlns:a16="http://schemas.microsoft.com/office/drawing/2014/main" id="{75264BBF-6622-A105-DF96-8510A2C37455}"/>
              </a:ext>
            </a:extLst>
          </p:cNvPr>
          <p:cNvSpPr/>
          <p:nvPr/>
        </p:nvSpPr>
        <p:spPr>
          <a:xfrm>
            <a:off x="15252792" y="4253250"/>
            <a:ext cx="130983" cy="1309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sp>
        <p:nvSpPr>
          <p:cNvPr id="11" name="Elipsa 10">
            <a:extLst>
              <a:ext uri="{FF2B5EF4-FFF2-40B4-BE49-F238E27FC236}">
                <a16:creationId xmlns:a16="http://schemas.microsoft.com/office/drawing/2014/main" id="{BFB804B2-140F-F8CA-96C5-5807D49C29E3}"/>
              </a:ext>
            </a:extLst>
          </p:cNvPr>
          <p:cNvSpPr/>
          <p:nvPr/>
        </p:nvSpPr>
        <p:spPr>
          <a:xfrm>
            <a:off x="15252792" y="4187759"/>
            <a:ext cx="130983" cy="130983"/>
          </a:xfrm>
          <a:prstGeom prst="ellipse">
            <a:avLst/>
          </a:prstGeom>
          <a:solidFill>
            <a:srgbClr val="FFD40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sz="1638"/>
          </a:p>
        </p:txBody>
      </p:sp>
      <p:pic>
        <p:nvPicPr>
          <p:cNvPr id="20" name="Slika 19">
            <a:extLst>
              <a:ext uri="{FF2B5EF4-FFF2-40B4-BE49-F238E27FC236}">
                <a16:creationId xmlns:a16="http://schemas.microsoft.com/office/drawing/2014/main" id="{E185598E-D6D1-28B9-1492-59B7C4AD50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634" y="1483769"/>
            <a:ext cx="7271568" cy="41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61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FC794-A7C2-3C50-CFFA-E0C799C1C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6371A6D-7E5A-C8DB-5B00-8127AF0D8B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9890" y="238895"/>
            <a:ext cx="14347506" cy="97983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6000" dirty="0">
                <a:latin typeface="Garet Bold" panose="020B0604020202020204" charset="-18"/>
              </a:rPr>
              <a:t>Plavajoča sončna elektrarna (1/2)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9177FE16-DEC0-CE03-DC14-B32BE7348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863" y="1218734"/>
            <a:ext cx="14000274" cy="826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06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značba mesta besedila 1">
            <a:extLst>
              <a:ext uri="{FF2B5EF4-FFF2-40B4-BE49-F238E27FC236}">
                <a16:creationId xmlns:a16="http://schemas.microsoft.com/office/drawing/2014/main" id="{D33FF839-5834-2E79-C47C-35B9428EB7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8814" y="375929"/>
            <a:ext cx="14347506" cy="1847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6003" dirty="0">
                <a:latin typeface="Garet Bold" panose="020B0604020202020204" charset="-18"/>
              </a:rPr>
              <a:t>Plavajoča sončna elektrarna (2/2)</a:t>
            </a:r>
          </a:p>
        </p:txBody>
      </p:sp>
      <p:sp>
        <p:nvSpPr>
          <p:cNvPr id="13" name="Označba mesta besedila 2">
            <a:extLst>
              <a:ext uri="{FF2B5EF4-FFF2-40B4-BE49-F238E27FC236}">
                <a16:creationId xmlns:a16="http://schemas.microsoft.com/office/drawing/2014/main" id="{9F846969-9F2E-5581-E668-F07E61E7F37D}"/>
              </a:ext>
            </a:extLst>
          </p:cNvPr>
          <p:cNvSpPr txBox="1">
            <a:spLocks/>
          </p:cNvSpPr>
          <p:nvPr/>
        </p:nvSpPr>
        <p:spPr>
          <a:xfrm>
            <a:off x="457200" y="1560088"/>
            <a:ext cx="10363136" cy="4339287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11903" indent="-31190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400" kern="0" dirty="0">
                <a:solidFill>
                  <a:schemeClr val="tx2"/>
                </a:solidFill>
                <a:latin typeface="Garet" panose="020B0604020202020204" charset="0"/>
                <a:cs typeface="Garet" panose="020B0604020202020204" charset="0"/>
              </a:rPr>
              <a:t>Pretvarja energijo sonca v električno energijo</a:t>
            </a:r>
          </a:p>
          <a:p>
            <a:pPr marL="311903" indent="-31190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400" kern="0" dirty="0">
                <a:solidFill>
                  <a:schemeClr val="tx2"/>
                </a:solidFill>
                <a:latin typeface="Garet" panose="020B0604020202020204" charset="0"/>
                <a:cs typeface="Garet" panose="020B0604020202020204" charset="0"/>
              </a:rPr>
              <a:t>Proizvaja električno energijo brez škodljivih emisij</a:t>
            </a:r>
          </a:p>
          <a:p>
            <a:pPr marL="311903" indent="-31190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400" kern="0" dirty="0">
                <a:solidFill>
                  <a:schemeClr val="tx2"/>
                </a:solidFill>
                <a:latin typeface="Garet" panose="020B0604020202020204" charset="0"/>
                <a:cs typeface="Garet" panose="020B0604020202020204" charset="0"/>
              </a:rPr>
              <a:t>Plava na vodi, tudi ko je pokrita z veliko snega, ali pa piha močen veter</a:t>
            </a:r>
          </a:p>
          <a:p>
            <a:pPr marL="311903" indent="-31190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400" kern="0" dirty="0">
                <a:solidFill>
                  <a:schemeClr val="tx2"/>
                </a:solidFill>
                <a:latin typeface="Garet" panose="020B0604020202020204" charset="0"/>
                <a:cs typeface="Garet" panose="020B0604020202020204" charset="0"/>
              </a:rPr>
              <a:t>Zasidrana je v dno jezera ali v brežine jezera</a:t>
            </a:r>
          </a:p>
          <a:p>
            <a:pPr marL="311903" indent="-31190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400" kern="0" dirty="0">
                <a:solidFill>
                  <a:schemeClr val="tx2"/>
                </a:solidFill>
                <a:latin typeface="Garet" panose="020B0604020202020204" charset="0"/>
                <a:cs typeface="Garet" panose="020B0604020202020204" charset="0"/>
              </a:rPr>
              <a:t>Ne sme povzročati škodljivih posledic za okolje</a:t>
            </a:r>
          </a:p>
          <a:p>
            <a:pPr marL="311903" indent="-311903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sl-SI" sz="2400" kern="0" dirty="0">
                <a:solidFill>
                  <a:schemeClr val="tx2"/>
                </a:solidFill>
                <a:latin typeface="Garet" panose="020B0604020202020204" charset="0"/>
                <a:cs typeface="Garet" panose="020B0604020202020204" charset="0"/>
              </a:rPr>
              <a:t>Služi denar za lastnika in za lokalno okolje</a:t>
            </a:r>
          </a:p>
          <a:p>
            <a:pPr marL="311903" indent="-311903">
              <a:buFont typeface="Wingdings" panose="05000000000000000000" pitchFamily="2" charset="2"/>
              <a:buChar char="§"/>
            </a:pPr>
            <a:endParaRPr lang="sl-SI" sz="2400" kern="0" dirty="0">
              <a:solidFill>
                <a:schemeClr val="tx2"/>
              </a:solidFill>
              <a:latin typeface="Garet" panose="020B0604020202020204" charset="0"/>
              <a:cs typeface="Garet" panose="020B0604020202020204" charset="0"/>
            </a:endParaRPr>
          </a:p>
          <a:p>
            <a:pPr marL="311903" indent="-311903">
              <a:buFont typeface="Wingdings" panose="05000000000000000000" pitchFamily="2" charset="2"/>
              <a:buChar char="§"/>
            </a:pPr>
            <a:endParaRPr lang="sl-SI" sz="2400" kern="0" dirty="0">
              <a:solidFill>
                <a:schemeClr val="tx2"/>
              </a:solidFill>
              <a:latin typeface="Garet" panose="020B0604020202020204" charset="0"/>
              <a:cs typeface="Garet" panose="020B0604020202020204" charset="0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5E83BCE-07FE-371F-6A3B-19B40505AC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780" y="1167476"/>
            <a:ext cx="6891161" cy="3976025"/>
          </a:xfrm>
          <a:prstGeom prst="rect">
            <a:avLst/>
          </a:prstGeom>
        </p:spPr>
      </p:pic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3E36EF34-BCE9-4623-D0A2-0805A2E50B67}"/>
              </a:ext>
            </a:extLst>
          </p:cNvPr>
          <p:cNvSpPr txBox="1"/>
          <p:nvPr/>
        </p:nvSpPr>
        <p:spPr>
          <a:xfrm>
            <a:off x="165947" y="9575127"/>
            <a:ext cx="9142203" cy="344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638" dirty="0"/>
              <a:t>Vir: SP za DPN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C0CBBC0D-4965-6E23-C0A0-D3E42370C0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728" y="5671527"/>
            <a:ext cx="5114811" cy="3736209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5E4303EF-1B84-7FBA-1584-E7D39DB1FB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496"/>
          <a:stretch>
            <a:fillRect/>
          </a:stretch>
        </p:blipFill>
        <p:spPr>
          <a:xfrm>
            <a:off x="11946841" y="5671529"/>
            <a:ext cx="6082100" cy="3699122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A38A54F1-9BBF-7C5D-AEB7-3FC547E202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7" y="5671529"/>
            <a:ext cx="6063827" cy="373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25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2946C-F28B-BF09-8A17-C698903CF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0_Prelet_01_UHD">
            <a:hlinkClick r:id="" action="ppaction://media"/>
            <a:extLst>
              <a:ext uri="{FF2B5EF4-FFF2-40B4-BE49-F238E27FC236}">
                <a16:creationId xmlns:a16="http://schemas.microsoft.com/office/drawing/2014/main" id="{B72E5EF9-3E21-11DD-5D62-303F758D7A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2" y="0"/>
            <a:ext cx="18286716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3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besedila 1">
            <a:extLst>
              <a:ext uri="{FF2B5EF4-FFF2-40B4-BE49-F238E27FC236}">
                <a16:creationId xmlns:a16="http://schemas.microsoft.com/office/drawing/2014/main" id="{3581FEB5-E97C-357C-B6FD-1E64114690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1359" y="7353300"/>
            <a:ext cx="7827393" cy="1259793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sl-SI" dirty="0">
                <a:latin typeface="Garet Bold" panose="020B0604020202020204" charset="-18"/>
              </a:rPr>
              <a:t>Hvala za vaš čas </a:t>
            </a:r>
          </a:p>
          <a:p>
            <a:pPr marL="0" indent="0">
              <a:buNone/>
            </a:pPr>
            <a:r>
              <a:rPr lang="sl-SI" dirty="0">
                <a:latin typeface="Garet Bold" panose="020B0604020202020204" charset="-18"/>
              </a:rPr>
              <a:t>in srečno na tekmovanju!</a:t>
            </a:r>
          </a:p>
        </p:txBody>
      </p:sp>
      <p:sp>
        <p:nvSpPr>
          <p:cNvPr id="3" name="Označba mesta besedila 1">
            <a:extLst>
              <a:ext uri="{FF2B5EF4-FFF2-40B4-BE49-F238E27FC236}">
                <a16:creationId xmlns:a16="http://schemas.microsoft.com/office/drawing/2014/main" id="{02949E8B-13C3-869F-4177-54603DCAFAE4}"/>
              </a:ext>
            </a:extLst>
          </p:cNvPr>
          <p:cNvSpPr txBox="1">
            <a:spLocks/>
          </p:cNvSpPr>
          <p:nvPr/>
        </p:nvSpPr>
        <p:spPr>
          <a:xfrm>
            <a:off x="1721359" y="1866900"/>
            <a:ext cx="7807834" cy="1259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186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sl-SI" sz="6000" dirty="0">
                <a:latin typeface="Garet Bold" panose="020B0604020202020204" charset="-18"/>
              </a:rPr>
              <a:t>Čas za vprašanja</a:t>
            </a:r>
          </a:p>
        </p:txBody>
      </p:sp>
    </p:spTree>
    <p:extLst>
      <p:ext uri="{BB962C8B-B14F-4D97-AF65-F5344CB8AC3E}">
        <p14:creationId xmlns:p14="http://schemas.microsoft.com/office/powerpoint/2010/main" val="3898710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66204-8713-3094-3762-8B1DFD2A5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BDB3EFB-883C-E27F-1118-BCA6742EF3D0}"/>
              </a:ext>
            </a:extLst>
          </p:cNvPr>
          <p:cNvSpPr/>
          <p:nvPr/>
        </p:nvSpPr>
        <p:spPr>
          <a:xfrm>
            <a:off x="264774" y="3055720"/>
            <a:ext cx="5851492" cy="5098113"/>
          </a:xfrm>
          <a:custGeom>
            <a:avLst/>
            <a:gdLst/>
            <a:ahLst/>
            <a:cxnLst/>
            <a:rect l="l" t="t" r="r" b="b"/>
            <a:pathLst>
              <a:path w="5851492" h="5098113">
                <a:moveTo>
                  <a:pt x="0" y="0"/>
                </a:moveTo>
                <a:lnTo>
                  <a:pt x="5851492" y="0"/>
                </a:lnTo>
                <a:lnTo>
                  <a:pt x="5851492" y="5098112"/>
                </a:lnTo>
                <a:lnTo>
                  <a:pt x="0" y="50981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EB191423-6DF8-5357-6DBA-D298CCB663F9}"/>
              </a:ext>
            </a:extLst>
          </p:cNvPr>
          <p:cNvGrpSpPr/>
          <p:nvPr/>
        </p:nvGrpSpPr>
        <p:grpSpPr>
          <a:xfrm rot="-5400000">
            <a:off x="5893266" y="2717958"/>
            <a:ext cx="1348463" cy="1179905"/>
            <a:chOff x="0" y="0"/>
            <a:chExt cx="812800" cy="7112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C1DB070-E5EC-582D-2172-28560682B437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8CC74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CEE98A6-F75B-C590-3893-51ED3150A729}"/>
                </a:ext>
              </a:extLst>
            </p:cNvPr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>
            <a:extLst>
              <a:ext uri="{FF2B5EF4-FFF2-40B4-BE49-F238E27FC236}">
                <a16:creationId xmlns:a16="http://schemas.microsoft.com/office/drawing/2014/main" id="{4EFC1E3D-A6E7-BF4B-022A-A6EA2AA6A531}"/>
              </a:ext>
            </a:extLst>
          </p:cNvPr>
          <p:cNvSpPr/>
          <p:nvPr/>
        </p:nvSpPr>
        <p:spPr>
          <a:xfrm rot="5400000">
            <a:off x="6014128" y="3213085"/>
            <a:ext cx="1655676" cy="189650"/>
          </a:xfrm>
          <a:custGeom>
            <a:avLst/>
            <a:gdLst/>
            <a:ahLst/>
            <a:cxnLst/>
            <a:rect l="l" t="t" r="r" b="b"/>
            <a:pathLst>
              <a:path w="1655676" h="189650">
                <a:moveTo>
                  <a:pt x="0" y="0"/>
                </a:moveTo>
                <a:lnTo>
                  <a:pt x="1655676" y="0"/>
                </a:lnTo>
                <a:lnTo>
                  <a:pt x="1655676" y="189650"/>
                </a:lnTo>
                <a:lnTo>
                  <a:pt x="0" y="18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2856BF9C-655B-0FEF-54CC-C40732ED8639}"/>
              </a:ext>
            </a:extLst>
          </p:cNvPr>
          <p:cNvGrpSpPr/>
          <p:nvPr/>
        </p:nvGrpSpPr>
        <p:grpSpPr>
          <a:xfrm>
            <a:off x="6841541" y="2480072"/>
            <a:ext cx="10802914" cy="1655676"/>
            <a:chOff x="0" y="0"/>
            <a:chExt cx="2845212" cy="43606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64A6DDD-9189-B62F-7729-FECDA5F8AD82}"/>
                </a:ext>
              </a:extLst>
            </p:cNvPr>
            <p:cNvSpPr/>
            <p:nvPr/>
          </p:nvSpPr>
          <p:spPr>
            <a:xfrm>
              <a:off x="0" y="0"/>
              <a:ext cx="2845212" cy="436063"/>
            </a:xfrm>
            <a:custGeom>
              <a:avLst/>
              <a:gdLst/>
              <a:ahLst/>
              <a:cxnLst/>
              <a:rect l="l" t="t" r="r" b="b"/>
              <a:pathLst>
                <a:path w="2845212" h="436063">
                  <a:moveTo>
                    <a:pt x="0" y="0"/>
                  </a:moveTo>
                  <a:lnTo>
                    <a:pt x="2845212" y="0"/>
                  </a:lnTo>
                  <a:lnTo>
                    <a:pt x="2845212" y="436063"/>
                  </a:lnTo>
                  <a:lnTo>
                    <a:pt x="0" y="4360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A43C0D71-D634-006B-B200-89B4ABB7E721}"/>
                </a:ext>
              </a:extLst>
            </p:cNvPr>
            <p:cNvSpPr txBox="1"/>
            <p:nvPr/>
          </p:nvSpPr>
          <p:spPr>
            <a:xfrm>
              <a:off x="0" y="-47625"/>
              <a:ext cx="2845212" cy="48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2E03A15D-7CCB-39A5-0909-77097B93B8DA}"/>
              </a:ext>
            </a:extLst>
          </p:cNvPr>
          <p:cNvGrpSpPr/>
          <p:nvPr/>
        </p:nvGrpSpPr>
        <p:grpSpPr>
          <a:xfrm rot="-5400000">
            <a:off x="5893266" y="5013057"/>
            <a:ext cx="1348463" cy="1179905"/>
            <a:chOff x="0" y="0"/>
            <a:chExt cx="812800" cy="7112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A398210D-5BA3-EFB8-F30E-0EF5F6215ECD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C5E29D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26D00A8F-CC88-9988-BDBA-1E9A6EF0FC59}"/>
                </a:ext>
              </a:extLst>
            </p:cNvPr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DA881B20-A082-141B-FDAB-F79B461CC9FF}"/>
              </a:ext>
            </a:extLst>
          </p:cNvPr>
          <p:cNvSpPr/>
          <p:nvPr/>
        </p:nvSpPr>
        <p:spPr>
          <a:xfrm rot="5400000">
            <a:off x="6014128" y="5508185"/>
            <a:ext cx="1655676" cy="189650"/>
          </a:xfrm>
          <a:custGeom>
            <a:avLst/>
            <a:gdLst/>
            <a:ahLst/>
            <a:cxnLst/>
            <a:rect l="l" t="t" r="r" b="b"/>
            <a:pathLst>
              <a:path w="1655676" h="189650">
                <a:moveTo>
                  <a:pt x="0" y="0"/>
                </a:moveTo>
                <a:lnTo>
                  <a:pt x="1655676" y="0"/>
                </a:lnTo>
                <a:lnTo>
                  <a:pt x="1655676" y="189650"/>
                </a:lnTo>
                <a:lnTo>
                  <a:pt x="0" y="18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2D13606-9DCB-7467-2EA7-F4D04214F153}"/>
              </a:ext>
            </a:extLst>
          </p:cNvPr>
          <p:cNvGrpSpPr/>
          <p:nvPr/>
        </p:nvGrpSpPr>
        <p:grpSpPr>
          <a:xfrm>
            <a:off x="6841541" y="4775172"/>
            <a:ext cx="10802914" cy="1655676"/>
            <a:chOff x="0" y="0"/>
            <a:chExt cx="2845212" cy="436063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40B5E13C-8F76-6318-4ABF-486B9DC2E6C1}"/>
                </a:ext>
              </a:extLst>
            </p:cNvPr>
            <p:cNvSpPr/>
            <p:nvPr/>
          </p:nvSpPr>
          <p:spPr>
            <a:xfrm>
              <a:off x="0" y="0"/>
              <a:ext cx="2845212" cy="436063"/>
            </a:xfrm>
            <a:custGeom>
              <a:avLst/>
              <a:gdLst/>
              <a:ahLst/>
              <a:cxnLst/>
              <a:rect l="l" t="t" r="r" b="b"/>
              <a:pathLst>
                <a:path w="2845212" h="436063">
                  <a:moveTo>
                    <a:pt x="0" y="0"/>
                  </a:moveTo>
                  <a:lnTo>
                    <a:pt x="2845212" y="0"/>
                  </a:lnTo>
                  <a:lnTo>
                    <a:pt x="2845212" y="436063"/>
                  </a:lnTo>
                  <a:lnTo>
                    <a:pt x="0" y="4360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02E0CAA-71EA-96C7-92D4-1E69ECE3E3DB}"/>
                </a:ext>
              </a:extLst>
            </p:cNvPr>
            <p:cNvSpPr txBox="1"/>
            <p:nvPr/>
          </p:nvSpPr>
          <p:spPr>
            <a:xfrm>
              <a:off x="0" y="-47625"/>
              <a:ext cx="2845212" cy="48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31C3BFD4-207C-C9DF-FEA1-144A9BB5C7EE}"/>
              </a:ext>
            </a:extLst>
          </p:cNvPr>
          <p:cNvGrpSpPr/>
          <p:nvPr/>
        </p:nvGrpSpPr>
        <p:grpSpPr>
          <a:xfrm rot="-5400000">
            <a:off x="5893266" y="7306908"/>
            <a:ext cx="1348463" cy="1179905"/>
            <a:chOff x="0" y="0"/>
            <a:chExt cx="812800" cy="711200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1C6CFDB-CC45-FA8B-11B5-D3200AFBDE48}"/>
                </a:ext>
              </a:extLst>
            </p:cNvPr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0"/>
                  </a:moveTo>
                  <a:lnTo>
                    <a:pt x="812800" y="711200"/>
                  </a:lnTo>
                  <a:lnTo>
                    <a:pt x="0" y="7112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88F572D4-F65B-375B-BE09-507BFBE32282}"/>
                </a:ext>
              </a:extLst>
            </p:cNvPr>
            <p:cNvSpPr txBox="1"/>
            <p:nvPr/>
          </p:nvSpPr>
          <p:spPr>
            <a:xfrm>
              <a:off x="127000" y="282575"/>
              <a:ext cx="558800" cy="377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A0038305-D1B3-EA6E-3CE8-0AAD9A899FC2}"/>
              </a:ext>
            </a:extLst>
          </p:cNvPr>
          <p:cNvSpPr/>
          <p:nvPr/>
        </p:nvSpPr>
        <p:spPr>
          <a:xfrm rot="5400000">
            <a:off x="6014128" y="7802036"/>
            <a:ext cx="1655676" cy="189650"/>
          </a:xfrm>
          <a:custGeom>
            <a:avLst/>
            <a:gdLst/>
            <a:ahLst/>
            <a:cxnLst/>
            <a:rect l="l" t="t" r="r" b="b"/>
            <a:pathLst>
              <a:path w="1655676" h="189650">
                <a:moveTo>
                  <a:pt x="0" y="0"/>
                </a:moveTo>
                <a:lnTo>
                  <a:pt x="1655676" y="0"/>
                </a:lnTo>
                <a:lnTo>
                  <a:pt x="1655676" y="189650"/>
                </a:lnTo>
                <a:lnTo>
                  <a:pt x="0" y="1896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21" name="Group 21">
            <a:extLst>
              <a:ext uri="{FF2B5EF4-FFF2-40B4-BE49-F238E27FC236}">
                <a16:creationId xmlns:a16="http://schemas.microsoft.com/office/drawing/2014/main" id="{F00B520F-313D-2DD7-6ED7-A266402C9FED}"/>
              </a:ext>
            </a:extLst>
          </p:cNvPr>
          <p:cNvGrpSpPr/>
          <p:nvPr/>
        </p:nvGrpSpPr>
        <p:grpSpPr>
          <a:xfrm>
            <a:off x="6841541" y="7069023"/>
            <a:ext cx="10802914" cy="1655676"/>
            <a:chOff x="0" y="0"/>
            <a:chExt cx="2845212" cy="436063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CCC8F978-7240-276F-DD77-DD2031EEA04A}"/>
                </a:ext>
              </a:extLst>
            </p:cNvPr>
            <p:cNvSpPr/>
            <p:nvPr/>
          </p:nvSpPr>
          <p:spPr>
            <a:xfrm>
              <a:off x="0" y="0"/>
              <a:ext cx="2845212" cy="436063"/>
            </a:xfrm>
            <a:custGeom>
              <a:avLst/>
              <a:gdLst/>
              <a:ahLst/>
              <a:cxnLst/>
              <a:rect l="l" t="t" r="r" b="b"/>
              <a:pathLst>
                <a:path w="2845212" h="436063">
                  <a:moveTo>
                    <a:pt x="0" y="0"/>
                  </a:moveTo>
                  <a:lnTo>
                    <a:pt x="2845212" y="0"/>
                  </a:lnTo>
                  <a:lnTo>
                    <a:pt x="2845212" y="436063"/>
                  </a:lnTo>
                  <a:lnTo>
                    <a:pt x="0" y="4360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D33DECED-9BB1-A64C-CB39-BF24CC22D5DF}"/>
                </a:ext>
              </a:extLst>
            </p:cNvPr>
            <p:cNvSpPr txBox="1"/>
            <p:nvPr/>
          </p:nvSpPr>
          <p:spPr>
            <a:xfrm>
              <a:off x="0" y="-47625"/>
              <a:ext cx="2845212" cy="4836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9"/>
                </a:lnSpc>
              </a:pPr>
              <a:endParaRPr/>
            </a:p>
          </p:txBody>
        </p:sp>
      </p:grpSp>
      <p:sp>
        <p:nvSpPr>
          <p:cNvPr id="24" name="Freeform 24">
            <a:extLst>
              <a:ext uri="{FF2B5EF4-FFF2-40B4-BE49-F238E27FC236}">
                <a16:creationId xmlns:a16="http://schemas.microsoft.com/office/drawing/2014/main" id="{290513ED-5E40-F3FB-160F-D0E80BBE175E}"/>
              </a:ext>
            </a:extLst>
          </p:cNvPr>
          <p:cNvSpPr/>
          <p:nvPr/>
        </p:nvSpPr>
        <p:spPr>
          <a:xfrm>
            <a:off x="2920651" y="5149636"/>
            <a:ext cx="539738" cy="539738"/>
          </a:xfrm>
          <a:custGeom>
            <a:avLst/>
            <a:gdLst/>
            <a:ahLst/>
            <a:cxnLst/>
            <a:rect l="l" t="t" r="r" b="b"/>
            <a:pathLst>
              <a:path w="539738" h="539738">
                <a:moveTo>
                  <a:pt x="0" y="0"/>
                </a:moveTo>
                <a:lnTo>
                  <a:pt x="539738" y="0"/>
                </a:lnTo>
                <a:lnTo>
                  <a:pt x="539738" y="539738"/>
                </a:lnTo>
                <a:lnTo>
                  <a:pt x="0" y="5397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5" name="Freeform 25">
            <a:extLst>
              <a:ext uri="{FF2B5EF4-FFF2-40B4-BE49-F238E27FC236}">
                <a16:creationId xmlns:a16="http://schemas.microsoft.com/office/drawing/2014/main" id="{6D3BB533-52A4-19F7-D024-9C097005FD00}"/>
              </a:ext>
            </a:extLst>
          </p:cNvPr>
          <p:cNvSpPr/>
          <p:nvPr/>
        </p:nvSpPr>
        <p:spPr>
          <a:xfrm>
            <a:off x="2879830" y="3737694"/>
            <a:ext cx="621380" cy="413995"/>
          </a:xfrm>
          <a:custGeom>
            <a:avLst/>
            <a:gdLst/>
            <a:ahLst/>
            <a:cxnLst/>
            <a:rect l="l" t="t" r="r" b="b"/>
            <a:pathLst>
              <a:path w="621380" h="413995">
                <a:moveTo>
                  <a:pt x="0" y="0"/>
                </a:moveTo>
                <a:lnTo>
                  <a:pt x="621380" y="0"/>
                </a:lnTo>
                <a:lnTo>
                  <a:pt x="621380" y="413994"/>
                </a:lnTo>
                <a:lnTo>
                  <a:pt x="0" y="4139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6" name="Freeform 26">
            <a:extLst>
              <a:ext uri="{FF2B5EF4-FFF2-40B4-BE49-F238E27FC236}">
                <a16:creationId xmlns:a16="http://schemas.microsoft.com/office/drawing/2014/main" id="{CECE2677-6EF2-C7B1-0A45-612F61A9F564}"/>
              </a:ext>
            </a:extLst>
          </p:cNvPr>
          <p:cNvSpPr/>
          <p:nvPr/>
        </p:nvSpPr>
        <p:spPr>
          <a:xfrm>
            <a:off x="1669033" y="5881593"/>
            <a:ext cx="706984" cy="509028"/>
          </a:xfrm>
          <a:custGeom>
            <a:avLst/>
            <a:gdLst/>
            <a:ahLst/>
            <a:cxnLst/>
            <a:rect l="l" t="t" r="r" b="b"/>
            <a:pathLst>
              <a:path w="706984" h="509028">
                <a:moveTo>
                  <a:pt x="0" y="0"/>
                </a:moveTo>
                <a:lnTo>
                  <a:pt x="706983" y="0"/>
                </a:lnTo>
                <a:lnTo>
                  <a:pt x="706983" y="509028"/>
                </a:lnTo>
                <a:lnTo>
                  <a:pt x="0" y="50902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7" name="Freeform 27">
            <a:extLst>
              <a:ext uri="{FF2B5EF4-FFF2-40B4-BE49-F238E27FC236}">
                <a16:creationId xmlns:a16="http://schemas.microsoft.com/office/drawing/2014/main" id="{5AC9A824-0123-505E-ADF7-9C8D46B9DF90}"/>
              </a:ext>
            </a:extLst>
          </p:cNvPr>
          <p:cNvSpPr/>
          <p:nvPr/>
        </p:nvSpPr>
        <p:spPr>
          <a:xfrm>
            <a:off x="3943806" y="5655822"/>
            <a:ext cx="1109495" cy="960569"/>
          </a:xfrm>
          <a:custGeom>
            <a:avLst/>
            <a:gdLst/>
            <a:ahLst/>
            <a:cxnLst/>
            <a:rect l="l" t="t" r="r" b="b"/>
            <a:pathLst>
              <a:path w="1109495" h="960569">
                <a:moveTo>
                  <a:pt x="0" y="0"/>
                </a:moveTo>
                <a:lnTo>
                  <a:pt x="1109495" y="0"/>
                </a:lnTo>
                <a:lnTo>
                  <a:pt x="1109495" y="960569"/>
                </a:lnTo>
                <a:lnTo>
                  <a:pt x="0" y="960569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0F61FA09-D242-80EE-1406-D8E7CD9D228B}"/>
              </a:ext>
            </a:extLst>
          </p:cNvPr>
          <p:cNvGrpSpPr/>
          <p:nvPr/>
        </p:nvGrpSpPr>
        <p:grpSpPr>
          <a:xfrm>
            <a:off x="2233770" y="895350"/>
            <a:ext cx="13820459" cy="1437153"/>
            <a:chOff x="0" y="-76200"/>
            <a:chExt cx="18427279" cy="1916204"/>
          </a:xfrm>
        </p:grpSpPr>
        <p:sp>
          <p:nvSpPr>
            <p:cNvPr id="29" name="TextBox 29">
              <a:extLst>
                <a:ext uri="{FF2B5EF4-FFF2-40B4-BE49-F238E27FC236}">
                  <a16:creationId xmlns:a16="http://schemas.microsoft.com/office/drawing/2014/main" id="{E8B1F928-F5BE-1571-D683-DFE3B293BAED}"/>
                </a:ext>
              </a:extLst>
            </p:cNvPr>
            <p:cNvSpPr txBox="1"/>
            <p:nvPr/>
          </p:nvSpPr>
          <p:spPr>
            <a:xfrm>
              <a:off x="0" y="-76200"/>
              <a:ext cx="18427279" cy="10259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rgbClr val="1C449C"/>
                  </a:solidFill>
                  <a:latin typeface="Garet Bold" panose="020B0604020202020204" charset="-18"/>
                  <a:ea typeface="TT Hoves Bold"/>
                  <a:cs typeface="TT Hoves Bold"/>
                  <a:sym typeface="TT Hoves Bold"/>
                </a:rPr>
                <a:t>Vizija</a:t>
              </a:r>
              <a:r>
                <a:rPr lang="en-US" sz="6000" b="1" dirty="0">
                  <a:solidFill>
                    <a:srgbClr val="1C449C"/>
                  </a:solidFill>
                  <a:latin typeface="Garet Bold" panose="020B0604020202020204" charset="-18"/>
                  <a:ea typeface="TT Hoves Bold"/>
                  <a:cs typeface="TT Hoves Bold"/>
                  <a:sym typeface="TT Hoves Bold"/>
                </a:rPr>
                <a:t> in </a:t>
              </a:r>
              <a:r>
                <a:rPr lang="en-US" sz="6000" b="1" dirty="0" err="1">
                  <a:solidFill>
                    <a:srgbClr val="1C449C"/>
                  </a:solidFill>
                  <a:latin typeface="Garet Bold" panose="020B0604020202020204" charset="-18"/>
                  <a:ea typeface="TT Hoves Bold"/>
                  <a:cs typeface="TT Hoves Bold"/>
                  <a:sym typeface="TT Hoves Bold"/>
                </a:rPr>
                <a:t>poslanstvo</a:t>
              </a:r>
              <a:r>
                <a:rPr lang="en-US" sz="6000" b="1" dirty="0">
                  <a:solidFill>
                    <a:srgbClr val="1C449C"/>
                  </a:solidFill>
                  <a:latin typeface="Garet Bold" panose="020B0604020202020204" charset="-18"/>
                  <a:ea typeface="TT Hoves Bold"/>
                  <a:cs typeface="TT Hoves Bold"/>
                  <a:sym typeface="TT Hoves Bold"/>
                </a:rPr>
                <a:t> HSE</a:t>
              </a: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B5FBE70F-6B5A-5B6D-3C78-BE0035015FE0}"/>
                </a:ext>
              </a:extLst>
            </p:cNvPr>
            <p:cNvSpPr txBox="1"/>
            <p:nvPr/>
          </p:nvSpPr>
          <p:spPr>
            <a:xfrm>
              <a:off x="0" y="959471"/>
              <a:ext cx="18427279" cy="880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9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>
            <a:extLst>
              <a:ext uri="{FF2B5EF4-FFF2-40B4-BE49-F238E27FC236}">
                <a16:creationId xmlns:a16="http://schemas.microsoft.com/office/drawing/2014/main" id="{AB45D4CA-8CD2-827A-8FB0-CB58921C4D2C}"/>
              </a:ext>
            </a:extLst>
          </p:cNvPr>
          <p:cNvSpPr txBox="1"/>
          <p:nvPr/>
        </p:nvSpPr>
        <p:spPr>
          <a:xfrm>
            <a:off x="7157450" y="2628900"/>
            <a:ext cx="5263149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Celovit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energetski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partner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7694C508-84F6-48D3-FEE6-ED7EC45A6DC2}"/>
              </a:ext>
            </a:extLst>
          </p:cNvPr>
          <p:cNvSpPr txBox="1"/>
          <p:nvPr/>
        </p:nvSpPr>
        <p:spPr>
          <a:xfrm>
            <a:off x="7157451" y="3008095"/>
            <a:ext cx="1022223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Odgovoren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nosilec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zelenega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prehoda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steber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zanesljive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energetske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oskrbe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ki s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ključnimi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vrednotami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odgovornosti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sodelovanja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učinkovitosti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ustvarjalnosti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soustvarjamo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trajnostno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prihodnost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slovenske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energetike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.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Garet" panose="020B0604020202020204" charset="0"/>
              <a:ea typeface="TT Hoves"/>
              <a:cs typeface="Garet" panose="020B0604020202020204" charset="0"/>
              <a:sym typeface="TT Hoves"/>
            </a:endParaRP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796146E3-CC8E-A7AC-F0B3-9CD1B16A1873}"/>
              </a:ext>
            </a:extLst>
          </p:cNvPr>
          <p:cNvSpPr txBox="1"/>
          <p:nvPr/>
        </p:nvSpPr>
        <p:spPr>
          <a:xfrm>
            <a:off x="7157451" y="4960724"/>
            <a:ext cx="1022223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Vodilni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proizvajalec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električne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energije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iz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OVE v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Sloveniji</a:t>
            </a:r>
            <a:endParaRPr lang="en-US" sz="1999" b="1" dirty="0">
              <a:solidFill>
                <a:srgbClr val="1C449C"/>
              </a:solidFill>
              <a:latin typeface="Garet Bold" panose="020B0604020202020204" charset="-18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A95844BE-035A-04E9-7308-63D30A370E29}"/>
              </a:ext>
            </a:extLst>
          </p:cNvPr>
          <p:cNvSpPr txBox="1"/>
          <p:nvPr/>
        </p:nvSpPr>
        <p:spPr>
          <a:xfrm>
            <a:off x="7157451" y="5371880"/>
            <a:ext cx="1022223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19"/>
              </a:lnSpc>
              <a:spcBef>
                <a:spcPct val="0"/>
              </a:spcBef>
            </a:pP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Z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vlaganjem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v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obnovljive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vire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energije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iz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lastnih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domačih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virov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in z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družbeno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okoljsko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odgovornim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ravnanjem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utrjujemo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svojo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vlogo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največjega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proizvajalca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ponudnika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zelene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električne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energije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v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Sloveniji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.</a:t>
            </a:r>
          </a:p>
        </p:txBody>
      </p:sp>
      <p:sp>
        <p:nvSpPr>
          <p:cNvPr id="35" name="TextBox 35">
            <a:extLst>
              <a:ext uri="{FF2B5EF4-FFF2-40B4-BE49-F238E27FC236}">
                <a16:creationId xmlns:a16="http://schemas.microsoft.com/office/drawing/2014/main" id="{19E422E8-6833-9152-CF9E-3FAB26667605}"/>
              </a:ext>
            </a:extLst>
          </p:cNvPr>
          <p:cNvSpPr txBox="1"/>
          <p:nvPr/>
        </p:nvSpPr>
        <p:spPr>
          <a:xfrm>
            <a:off x="7157451" y="7184529"/>
            <a:ext cx="10487004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9"/>
              </a:lnSpc>
              <a:spcBef>
                <a:spcPct val="0"/>
              </a:spcBef>
            </a:pP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Trajnost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,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inovacije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in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dolgoročna</a:t>
            </a:r>
            <a:r>
              <a:rPr lang="en-US" sz="1999" b="1" dirty="0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 </a:t>
            </a:r>
            <a:r>
              <a:rPr lang="en-US" sz="1999" b="1" dirty="0" err="1">
                <a:solidFill>
                  <a:srgbClr val="1C449C"/>
                </a:solidFill>
                <a:latin typeface="Garet Bold" panose="020B0604020202020204" charset="-18"/>
                <a:ea typeface="TT Hoves Bold"/>
                <a:cs typeface="TT Hoves Bold"/>
                <a:sym typeface="TT Hoves Bold"/>
              </a:rPr>
              <a:t>strategija</a:t>
            </a:r>
            <a:endParaRPr lang="en-US" sz="1999" b="1" dirty="0">
              <a:solidFill>
                <a:srgbClr val="1C449C"/>
              </a:solidFill>
              <a:latin typeface="Garet Bold" panose="020B0604020202020204" charset="-18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6" name="TextBox 36">
            <a:extLst>
              <a:ext uri="{FF2B5EF4-FFF2-40B4-BE49-F238E27FC236}">
                <a16:creationId xmlns:a16="http://schemas.microsoft.com/office/drawing/2014/main" id="{303D45B2-1B1A-9127-D726-841FCD763B8C}"/>
              </a:ext>
            </a:extLst>
          </p:cNvPr>
          <p:cNvSpPr txBox="1"/>
          <p:nvPr/>
        </p:nvSpPr>
        <p:spPr>
          <a:xfrm>
            <a:off x="7157451" y="7590930"/>
            <a:ext cx="10222230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1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Naše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poslovanje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temelji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optimizaciji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proizvodnega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portfelja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konkurenčnih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energetskih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rešitvah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digitalizaciji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trajnostnem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razvoju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, v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skladu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z novo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dolgoročno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strategijo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skupine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HSE za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obdobje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2025–2030 s </a:t>
            </a:r>
            <a:r>
              <a:rPr lang="en-US" sz="2000" dirty="0" err="1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pogledom</a:t>
            </a:r>
            <a:r>
              <a:rPr lang="en-US" sz="2000" dirty="0">
                <a:solidFill>
                  <a:srgbClr val="000000"/>
                </a:solidFill>
                <a:latin typeface="Garet" panose="020B0604020202020204" charset="0"/>
                <a:ea typeface="TT Hoves"/>
                <a:cs typeface="Garet" panose="020B0604020202020204" charset="0"/>
                <a:sym typeface="TT Hoves"/>
              </a:rPr>
              <a:t> do 2035.</a:t>
            </a:r>
          </a:p>
          <a:p>
            <a:pPr algn="l">
              <a:lnSpc>
                <a:spcPts val="2519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Garet" panose="020B0604020202020204" charset="0"/>
              <a:ea typeface="TT Hoves"/>
              <a:cs typeface="Garet" panose="020B0604020202020204" charset="0"/>
              <a:sym typeface="TT Hoves"/>
            </a:endParaRPr>
          </a:p>
        </p:txBody>
      </p:sp>
    </p:spTree>
    <p:extLst>
      <p:ext uri="{BB962C8B-B14F-4D97-AF65-F5344CB8AC3E}">
        <p14:creationId xmlns:p14="http://schemas.microsoft.com/office/powerpoint/2010/main" val="1029300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6226" y="0"/>
            <a:ext cx="20022753" cy="10287000"/>
          </a:xfrm>
          <a:custGeom>
            <a:avLst/>
            <a:gdLst/>
            <a:ahLst/>
            <a:cxnLst/>
            <a:rect l="l" t="t" r="r" b="b"/>
            <a:pathLst>
              <a:path w="20022753" h="10287000">
                <a:moveTo>
                  <a:pt x="0" y="0"/>
                </a:moveTo>
                <a:lnTo>
                  <a:pt x="20022754" y="0"/>
                </a:lnTo>
                <a:lnTo>
                  <a:pt x="2002275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"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3" name="Group 3"/>
          <p:cNvGrpSpPr/>
          <p:nvPr/>
        </p:nvGrpSpPr>
        <p:grpSpPr>
          <a:xfrm>
            <a:off x="987179" y="7553325"/>
            <a:ext cx="1924501" cy="2393340"/>
            <a:chOff x="0" y="0"/>
            <a:chExt cx="506864" cy="6303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6864" cy="630345"/>
            </a:xfrm>
            <a:custGeom>
              <a:avLst/>
              <a:gdLst/>
              <a:ahLst/>
              <a:cxnLst/>
              <a:rect l="l" t="t" r="r" b="b"/>
              <a:pathLst>
                <a:path w="506864" h="630345">
                  <a:moveTo>
                    <a:pt x="0" y="0"/>
                  </a:moveTo>
                  <a:lnTo>
                    <a:pt x="506864" y="0"/>
                  </a:lnTo>
                  <a:lnTo>
                    <a:pt x="506864" y="630345"/>
                  </a:lnTo>
                  <a:lnTo>
                    <a:pt x="0" y="630345"/>
                  </a:lnTo>
                  <a:close/>
                </a:path>
              </a:pathLst>
            </a:custGeom>
            <a:solidFill>
              <a:srgbClr val="C5E29D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06864" cy="677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754235" y="7620000"/>
            <a:ext cx="354375" cy="472499"/>
          </a:xfrm>
          <a:custGeom>
            <a:avLst/>
            <a:gdLst/>
            <a:ahLst/>
            <a:cxnLst/>
            <a:rect l="l" t="t" r="r" b="b"/>
            <a:pathLst>
              <a:path w="354375" h="472499">
                <a:moveTo>
                  <a:pt x="0" y="0"/>
                </a:moveTo>
                <a:lnTo>
                  <a:pt x="354374" y="0"/>
                </a:lnTo>
                <a:lnTo>
                  <a:pt x="354374" y="472499"/>
                </a:lnTo>
                <a:lnTo>
                  <a:pt x="0" y="472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Freeform 7"/>
          <p:cNvSpPr/>
          <p:nvPr/>
        </p:nvSpPr>
        <p:spPr>
          <a:xfrm rot="2250505">
            <a:off x="2572052" y="5894259"/>
            <a:ext cx="679255" cy="1752916"/>
          </a:xfrm>
          <a:custGeom>
            <a:avLst/>
            <a:gdLst/>
            <a:ahLst/>
            <a:cxnLst/>
            <a:rect l="l" t="t" r="r" b="b"/>
            <a:pathLst>
              <a:path w="679255" h="1752916">
                <a:moveTo>
                  <a:pt x="0" y="0"/>
                </a:moveTo>
                <a:lnTo>
                  <a:pt x="679255" y="0"/>
                </a:lnTo>
                <a:lnTo>
                  <a:pt x="679255" y="1752916"/>
                </a:lnTo>
                <a:lnTo>
                  <a:pt x="0" y="1752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8" name="Group 8"/>
          <p:cNvGrpSpPr/>
          <p:nvPr/>
        </p:nvGrpSpPr>
        <p:grpSpPr>
          <a:xfrm>
            <a:off x="5258862" y="610517"/>
            <a:ext cx="1924501" cy="1865983"/>
            <a:chOff x="0" y="0"/>
            <a:chExt cx="506864" cy="4914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6864" cy="491452"/>
            </a:xfrm>
            <a:custGeom>
              <a:avLst/>
              <a:gdLst/>
              <a:ahLst/>
              <a:cxnLst/>
              <a:rect l="l" t="t" r="r" b="b"/>
              <a:pathLst>
                <a:path w="506864" h="491452">
                  <a:moveTo>
                    <a:pt x="0" y="0"/>
                  </a:moveTo>
                  <a:lnTo>
                    <a:pt x="506864" y="0"/>
                  </a:lnTo>
                  <a:lnTo>
                    <a:pt x="506864" y="491452"/>
                  </a:lnTo>
                  <a:lnTo>
                    <a:pt x="0" y="491452"/>
                  </a:lnTo>
                  <a:close/>
                </a:path>
              </a:pathLst>
            </a:custGeom>
            <a:solidFill>
              <a:srgbClr val="C5E29D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506864" cy="539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025918" y="716250"/>
            <a:ext cx="354375" cy="472499"/>
          </a:xfrm>
          <a:custGeom>
            <a:avLst/>
            <a:gdLst/>
            <a:ahLst/>
            <a:cxnLst/>
            <a:rect l="l" t="t" r="r" b="b"/>
            <a:pathLst>
              <a:path w="354375" h="472499">
                <a:moveTo>
                  <a:pt x="0" y="0"/>
                </a:moveTo>
                <a:lnTo>
                  <a:pt x="354374" y="0"/>
                </a:lnTo>
                <a:lnTo>
                  <a:pt x="354374" y="472500"/>
                </a:lnTo>
                <a:lnTo>
                  <a:pt x="0" y="47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12" name="Group 12"/>
          <p:cNvGrpSpPr/>
          <p:nvPr/>
        </p:nvGrpSpPr>
        <p:grpSpPr>
          <a:xfrm>
            <a:off x="12860556" y="4899330"/>
            <a:ext cx="2502083" cy="2393340"/>
            <a:chOff x="0" y="0"/>
            <a:chExt cx="658985" cy="63034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58985" cy="630345"/>
            </a:xfrm>
            <a:custGeom>
              <a:avLst/>
              <a:gdLst/>
              <a:ahLst/>
              <a:cxnLst/>
              <a:rect l="l" t="t" r="r" b="b"/>
              <a:pathLst>
                <a:path w="658985" h="630345">
                  <a:moveTo>
                    <a:pt x="0" y="0"/>
                  </a:moveTo>
                  <a:lnTo>
                    <a:pt x="658985" y="0"/>
                  </a:lnTo>
                  <a:lnTo>
                    <a:pt x="658985" y="630345"/>
                  </a:lnTo>
                  <a:lnTo>
                    <a:pt x="0" y="630345"/>
                  </a:lnTo>
                  <a:close/>
                </a:path>
              </a:pathLst>
            </a:custGeom>
            <a:solidFill>
              <a:srgbClr val="C5E29D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658985" cy="6779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3954071" y="4966005"/>
            <a:ext cx="354375" cy="472499"/>
          </a:xfrm>
          <a:custGeom>
            <a:avLst/>
            <a:gdLst/>
            <a:ahLst/>
            <a:cxnLst/>
            <a:rect l="l" t="t" r="r" b="b"/>
            <a:pathLst>
              <a:path w="354375" h="472499">
                <a:moveTo>
                  <a:pt x="0" y="0"/>
                </a:moveTo>
                <a:lnTo>
                  <a:pt x="354375" y="0"/>
                </a:lnTo>
                <a:lnTo>
                  <a:pt x="354375" y="472499"/>
                </a:lnTo>
                <a:lnTo>
                  <a:pt x="0" y="472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16" name="Group 16"/>
          <p:cNvGrpSpPr/>
          <p:nvPr/>
        </p:nvGrpSpPr>
        <p:grpSpPr>
          <a:xfrm>
            <a:off x="15443502" y="1912411"/>
            <a:ext cx="2734492" cy="3096484"/>
            <a:chOff x="0" y="0"/>
            <a:chExt cx="720196" cy="81553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20196" cy="815535"/>
            </a:xfrm>
            <a:custGeom>
              <a:avLst/>
              <a:gdLst/>
              <a:ahLst/>
              <a:cxnLst/>
              <a:rect l="l" t="t" r="r" b="b"/>
              <a:pathLst>
                <a:path w="720196" h="815535">
                  <a:moveTo>
                    <a:pt x="0" y="0"/>
                  </a:moveTo>
                  <a:lnTo>
                    <a:pt x="720196" y="0"/>
                  </a:lnTo>
                  <a:lnTo>
                    <a:pt x="720196" y="815535"/>
                  </a:lnTo>
                  <a:lnTo>
                    <a:pt x="0" y="815535"/>
                  </a:lnTo>
                  <a:close/>
                </a:path>
              </a:pathLst>
            </a:custGeom>
            <a:solidFill>
              <a:srgbClr val="C5E29D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720196" cy="863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6688564" y="1979086"/>
            <a:ext cx="354375" cy="472499"/>
          </a:xfrm>
          <a:custGeom>
            <a:avLst/>
            <a:gdLst/>
            <a:ahLst/>
            <a:cxnLst/>
            <a:rect l="l" t="t" r="r" b="b"/>
            <a:pathLst>
              <a:path w="354375" h="472499">
                <a:moveTo>
                  <a:pt x="0" y="0"/>
                </a:moveTo>
                <a:lnTo>
                  <a:pt x="354374" y="0"/>
                </a:lnTo>
                <a:lnTo>
                  <a:pt x="354374" y="472499"/>
                </a:lnTo>
                <a:lnTo>
                  <a:pt x="0" y="472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0" name="Freeform 20"/>
          <p:cNvSpPr/>
          <p:nvPr/>
        </p:nvSpPr>
        <p:spPr>
          <a:xfrm rot="3862614">
            <a:off x="7239893" y="2353274"/>
            <a:ext cx="1830062" cy="1104900"/>
          </a:xfrm>
          <a:custGeom>
            <a:avLst/>
            <a:gdLst/>
            <a:ahLst/>
            <a:cxnLst/>
            <a:rect l="l" t="t" r="r" b="b"/>
            <a:pathLst>
              <a:path w="1830062" h="1104900">
                <a:moveTo>
                  <a:pt x="0" y="0"/>
                </a:moveTo>
                <a:lnTo>
                  <a:pt x="1830062" y="0"/>
                </a:lnTo>
                <a:lnTo>
                  <a:pt x="1830062" y="1104900"/>
                </a:lnTo>
                <a:lnTo>
                  <a:pt x="0" y="11049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1" name="Freeform 21"/>
          <p:cNvSpPr/>
          <p:nvPr/>
        </p:nvSpPr>
        <p:spPr>
          <a:xfrm rot="2051847">
            <a:off x="11548143" y="4575816"/>
            <a:ext cx="1071680" cy="647027"/>
          </a:xfrm>
          <a:custGeom>
            <a:avLst/>
            <a:gdLst/>
            <a:ahLst/>
            <a:cxnLst/>
            <a:rect l="l" t="t" r="r" b="b"/>
            <a:pathLst>
              <a:path w="1071680" h="647027">
                <a:moveTo>
                  <a:pt x="0" y="0"/>
                </a:moveTo>
                <a:lnTo>
                  <a:pt x="1071681" y="0"/>
                </a:lnTo>
                <a:lnTo>
                  <a:pt x="1071681" y="647027"/>
                </a:lnTo>
                <a:lnTo>
                  <a:pt x="0" y="6470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2" name="Freeform 22"/>
          <p:cNvSpPr/>
          <p:nvPr/>
        </p:nvSpPr>
        <p:spPr>
          <a:xfrm rot="-4274375">
            <a:off x="14781041" y="1976067"/>
            <a:ext cx="535473" cy="1381866"/>
          </a:xfrm>
          <a:custGeom>
            <a:avLst/>
            <a:gdLst/>
            <a:ahLst/>
            <a:cxnLst/>
            <a:rect l="l" t="t" r="r" b="b"/>
            <a:pathLst>
              <a:path w="535473" h="1381866">
                <a:moveTo>
                  <a:pt x="0" y="0"/>
                </a:moveTo>
                <a:lnTo>
                  <a:pt x="535474" y="0"/>
                </a:lnTo>
                <a:lnTo>
                  <a:pt x="535474" y="1381866"/>
                </a:lnTo>
                <a:lnTo>
                  <a:pt x="0" y="1381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3" name="Freeform 23"/>
          <p:cNvSpPr/>
          <p:nvPr/>
        </p:nvSpPr>
        <p:spPr>
          <a:xfrm>
            <a:off x="10201420" y="7509061"/>
            <a:ext cx="4371830" cy="2459154"/>
          </a:xfrm>
          <a:custGeom>
            <a:avLst/>
            <a:gdLst/>
            <a:ahLst/>
            <a:cxnLst/>
            <a:rect l="l" t="t" r="r" b="b"/>
            <a:pathLst>
              <a:path w="4371830" h="2459154">
                <a:moveTo>
                  <a:pt x="0" y="0"/>
                </a:moveTo>
                <a:lnTo>
                  <a:pt x="4371830" y="0"/>
                </a:lnTo>
                <a:lnTo>
                  <a:pt x="4371830" y="2459154"/>
                </a:lnTo>
                <a:lnTo>
                  <a:pt x="0" y="2459154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4" name="Freeform 24"/>
          <p:cNvSpPr/>
          <p:nvPr/>
        </p:nvSpPr>
        <p:spPr>
          <a:xfrm>
            <a:off x="509173" y="244784"/>
            <a:ext cx="4669620" cy="2597449"/>
          </a:xfrm>
          <a:custGeom>
            <a:avLst/>
            <a:gdLst/>
            <a:ahLst/>
            <a:cxnLst/>
            <a:rect l="l" t="t" r="r" b="b"/>
            <a:pathLst>
              <a:path w="4669620" h="2597449">
                <a:moveTo>
                  <a:pt x="0" y="0"/>
                </a:moveTo>
                <a:lnTo>
                  <a:pt x="4669620" y="0"/>
                </a:lnTo>
                <a:lnTo>
                  <a:pt x="4669620" y="2597449"/>
                </a:lnTo>
                <a:lnTo>
                  <a:pt x="0" y="2597449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40821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5" name="Freeform 25"/>
          <p:cNvSpPr/>
          <p:nvPr/>
        </p:nvSpPr>
        <p:spPr>
          <a:xfrm>
            <a:off x="15466269" y="98361"/>
            <a:ext cx="2688958" cy="1708279"/>
          </a:xfrm>
          <a:custGeom>
            <a:avLst/>
            <a:gdLst/>
            <a:ahLst/>
            <a:cxnLst/>
            <a:rect l="l" t="t" r="r" b="b"/>
            <a:pathLst>
              <a:path w="2688958" h="1708279">
                <a:moveTo>
                  <a:pt x="0" y="0"/>
                </a:moveTo>
                <a:lnTo>
                  <a:pt x="2688958" y="0"/>
                </a:lnTo>
                <a:lnTo>
                  <a:pt x="2688958" y="1708278"/>
                </a:lnTo>
                <a:lnTo>
                  <a:pt x="0" y="1708278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603" t="-10812" r="-4716" b="-22816"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6" name="Freeform 26"/>
          <p:cNvSpPr/>
          <p:nvPr/>
        </p:nvSpPr>
        <p:spPr>
          <a:xfrm>
            <a:off x="15443502" y="5113669"/>
            <a:ext cx="2694989" cy="2038086"/>
          </a:xfrm>
          <a:custGeom>
            <a:avLst/>
            <a:gdLst/>
            <a:ahLst/>
            <a:cxnLst/>
            <a:rect l="l" t="t" r="r" b="b"/>
            <a:pathLst>
              <a:path w="2694989" h="2038086">
                <a:moveTo>
                  <a:pt x="0" y="0"/>
                </a:moveTo>
                <a:lnTo>
                  <a:pt x="2694989" y="0"/>
                </a:lnTo>
                <a:lnTo>
                  <a:pt x="2694989" y="2038086"/>
                </a:lnTo>
                <a:lnTo>
                  <a:pt x="0" y="2038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7" name="Freeform 27"/>
          <p:cNvSpPr/>
          <p:nvPr/>
        </p:nvSpPr>
        <p:spPr>
          <a:xfrm>
            <a:off x="6966946" y="8072127"/>
            <a:ext cx="3060471" cy="1874539"/>
          </a:xfrm>
          <a:custGeom>
            <a:avLst/>
            <a:gdLst/>
            <a:ahLst/>
            <a:cxnLst/>
            <a:rect l="l" t="t" r="r" b="b"/>
            <a:pathLst>
              <a:path w="3060471" h="1874539">
                <a:moveTo>
                  <a:pt x="0" y="0"/>
                </a:moveTo>
                <a:lnTo>
                  <a:pt x="3060472" y="0"/>
                </a:lnTo>
                <a:lnTo>
                  <a:pt x="3060472" y="1874538"/>
                </a:lnTo>
                <a:lnTo>
                  <a:pt x="0" y="1874538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grpSp>
        <p:nvGrpSpPr>
          <p:cNvPr id="28" name="Group 28"/>
          <p:cNvGrpSpPr/>
          <p:nvPr/>
        </p:nvGrpSpPr>
        <p:grpSpPr>
          <a:xfrm>
            <a:off x="15499835" y="8335952"/>
            <a:ext cx="307436" cy="307436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CC74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509173" y="8288327"/>
            <a:ext cx="2844498" cy="157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Kanalski vrh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Dekani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Vipava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BESS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rek. HE Solkan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780856" y="1345519"/>
            <a:ext cx="2844498" cy="944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PSE Družmirje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BESS SaŠa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NAHV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709010" y="5634332"/>
            <a:ext cx="2844498" cy="1887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Prapretno 2, 3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Zagorje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3 HE na Zgornji Savi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BESS EDT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PE EDT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endParaRPr lang="en-US" sz="1799" b="1">
              <a:solidFill>
                <a:srgbClr val="000000"/>
              </a:solidFill>
              <a:latin typeface="TT Hoves Bold"/>
              <a:ea typeface="TT Hoves Bold"/>
              <a:cs typeface="TT Hoves Bold"/>
              <a:sym typeface="TT Hoves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5443502" y="2647413"/>
            <a:ext cx="2844498" cy="2202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ČHE Kozjak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VE Mali Log, Ojstrica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Rogatec, Paški Kozjak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Zlatoličje-Formin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FE Puhova</a:t>
            </a:r>
          </a:p>
          <a:p>
            <a:pPr algn="ctr">
              <a:lnSpc>
                <a:spcPts val="2519"/>
              </a:lnSpc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BESS</a:t>
            </a: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TT Hoves Bold"/>
                <a:ea typeface="TT Hoves Bold"/>
                <a:cs typeface="TT Hoves Bold"/>
                <a:sym typeface="TT Hoves Bold"/>
              </a:rPr>
              <a:t>rek. HE Formin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5988246" y="8275373"/>
            <a:ext cx="2844498" cy="1538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95"/>
              </a:lnSpc>
            </a:pPr>
            <a:r>
              <a:rPr lang="en-US" sz="17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Hidroelektrarna</a:t>
            </a:r>
          </a:p>
          <a:p>
            <a:pPr algn="l">
              <a:lnSpc>
                <a:spcPts val="3095"/>
              </a:lnSpc>
            </a:pPr>
            <a:r>
              <a:rPr lang="en-US" sz="17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Sončna elektrarna</a:t>
            </a:r>
          </a:p>
          <a:p>
            <a:pPr algn="l">
              <a:lnSpc>
                <a:spcPts val="3095"/>
              </a:lnSpc>
            </a:pPr>
            <a:r>
              <a:rPr lang="en-US" sz="17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Hčerinska družba</a:t>
            </a:r>
          </a:p>
          <a:p>
            <a:pPr algn="l">
              <a:lnSpc>
                <a:spcPts val="3095"/>
              </a:lnSpc>
            </a:pPr>
            <a:r>
              <a:rPr lang="en-US" sz="1799">
                <a:solidFill>
                  <a:srgbClr val="000000"/>
                </a:solidFill>
                <a:latin typeface="TT Hoves"/>
                <a:ea typeface="TT Hoves"/>
                <a:cs typeface="TT Hoves"/>
                <a:sym typeface="TT Hoves"/>
              </a:rPr>
              <a:t>Obvladujoča družba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15499835" y="8738638"/>
            <a:ext cx="307436" cy="307436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5E94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499835" y="9136814"/>
            <a:ext cx="307436" cy="307436"/>
            <a:chOff x="0" y="0"/>
            <a:chExt cx="8128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F8BB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5499835" y="9506416"/>
            <a:ext cx="307436" cy="307436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1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F3DD29-CAC5-5457-A190-C8333C18D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Slajd Nadja</a:t>
            </a:r>
            <a:endParaRPr lang="sl-SI" dirty="0"/>
          </a:p>
        </p:txBody>
      </p:sp>
      <p:pic>
        <p:nvPicPr>
          <p:cNvPr id="3" name="Predstavnost v spletu 3" title="Skupina HSE - predstavitveni video">
            <a:hlinkClick r:id="" action="ppaction://noaction"/>
            <a:extLst>
              <a:ext uri="{FF2B5EF4-FFF2-40B4-BE49-F238E27FC236}">
                <a16:creationId xmlns:a16="http://schemas.microsoft.com/office/drawing/2014/main" id="{F7A98487-24EE-C043-B19F-07129FD00D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1025077" y="-800100"/>
            <a:ext cx="20338154" cy="1139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17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16832"/>
            <a:ext cx="823134" cy="797547"/>
            <a:chOff x="0" y="0"/>
            <a:chExt cx="228669" cy="2215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669" cy="221560"/>
            </a:xfrm>
            <a:custGeom>
              <a:avLst/>
              <a:gdLst/>
              <a:ahLst/>
              <a:cxnLst/>
              <a:rect l="l" t="t" r="r" b="b"/>
              <a:pathLst>
                <a:path w="228669" h="221560">
                  <a:moveTo>
                    <a:pt x="110780" y="0"/>
                  </a:moveTo>
                  <a:lnTo>
                    <a:pt x="117888" y="0"/>
                  </a:lnTo>
                  <a:cubicBezTo>
                    <a:pt x="179071" y="0"/>
                    <a:pt x="228669" y="49598"/>
                    <a:pt x="228669" y="110780"/>
                  </a:cubicBezTo>
                  <a:lnTo>
                    <a:pt x="228669" y="110780"/>
                  </a:lnTo>
                  <a:cubicBezTo>
                    <a:pt x="228669" y="140161"/>
                    <a:pt x="216997" y="168338"/>
                    <a:pt x="196222" y="189114"/>
                  </a:cubicBezTo>
                  <a:cubicBezTo>
                    <a:pt x="175446" y="209889"/>
                    <a:pt x="147269" y="221560"/>
                    <a:pt x="117888" y="221560"/>
                  </a:cubicBezTo>
                  <a:lnTo>
                    <a:pt x="110780" y="221560"/>
                  </a:lnTo>
                  <a:cubicBezTo>
                    <a:pt x="49598" y="221560"/>
                    <a:pt x="0" y="171962"/>
                    <a:pt x="0" y="110780"/>
                  </a:cubicBezTo>
                  <a:lnTo>
                    <a:pt x="0" y="110780"/>
                  </a:lnTo>
                  <a:cubicBezTo>
                    <a:pt x="0" y="49598"/>
                    <a:pt x="49598" y="0"/>
                    <a:pt x="110780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669" cy="25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4071579"/>
            <a:ext cx="823134" cy="797547"/>
            <a:chOff x="0" y="0"/>
            <a:chExt cx="228669" cy="2215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69" cy="221560"/>
            </a:xfrm>
            <a:custGeom>
              <a:avLst/>
              <a:gdLst/>
              <a:ahLst/>
              <a:cxnLst/>
              <a:rect l="l" t="t" r="r" b="b"/>
              <a:pathLst>
                <a:path w="228669" h="221560">
                  <a:moveTo>
                    <a:pt x="110780" y="0"/>
                  </a:moveTo>
                  <a:lnTo>
                    <a:pt x="117888" y="0"/>
                  </a:lnTo>
                  <a:cubicBezTo>
                    <a:pt x="179071" y="0"/>
                    <a:pt x="228669" y="49598"/>
                    <a:pt x="228669" y="110780"/>
                  </a:cubicBezTo>
                  <a:lnTo>
                    <a:pt x="228669" y="110780"/>
                  </a:lnTo>
                  <a:cubicBezTo>
                    <a:pt x="228669" y="140161"/>
                    <a:pt x="216997" y="168338"/>
                    <a:pt x="196222" y="189114"/>
                  </a:cubicBezTo>
                  <a:cubicBezTo>
                    <a:pt x="175446" y="209889"/>
                    <a:pt x="147269" y="221560"/>
                    <a:pt x="117888" y="221560"/>
                  </a:cubicBezTo>
                  <a:lnTo>
                    <a:pt x="110780" y="221560"/>
                  </a:lnTo>
                  <a:cubicBezTo>
                    <a:pt x="49598" y="221560"/>
                    <a:pt x="0" y="171962"/>
                    <a:pt x="0" y="110780"/>
                  </a:cubicBezTo>
                  <a:lnTo>
                    <a:pt x="0" y="110780"/>
                  </a:lnTo>
                  <a:cubicBezTo>
                    <a:pt x="0" y="49598"/>
                    <a:pt x="49598" y="0"/>
                    <a:pt x="110780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8669" cy="25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5326325"/>
            <a:ext cx="823134" cy="797547"/>
            <a:chOff x="0" y="0"/>
            <a:chExt cx="228669" cy="2215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69" cy="221560"/>
            </a:xfrm>
            <a:custGeom>
              <a:avLst/>
              <a:gdLst/>
              <a:ahLst/>
              <a:cxnLst/>
              <a:rect l="l" t="t" r="r" b="b"/>
              <a:pathLst>
                <a:path w="228669" h="221560">
                  <a:moveTo>
                    <a:pt x="110780" y="0"/>
                  </a:moveTo>
                  <a:lnTo>
                    <a:pt x="117888" y="0"/>
                  </a:lnTo>
                  <a:cubicBezTo>
                    <a:pt x="179071" y="0"/>
                    <a:pt x="228669" y="49598"/>
                    <a:pt x="228669" y="110780"/>
                  </a:cubicBezTo>
                  <a:lnTo>
                    <a:pt x="228669" y="110780"/>
                  </a:lnTo>
                  <a:cubicBezTo>
                    <a:pt x="228669" y="140161"/>
                    <a:pt x="216997" y="168338"/>
                    <a:pt x="196222" y="189114"/>
                  </a:cubicBezTo>
                  <a:cubicBezTo>
                    <a:pt x="175446" y="209889"/>
                    <a:pt x="147269" y="221560"/>
                    <a:pt x="117888" y="221560"/>
                  </a:cubicBezTo>
                  <a:lnTo>
                    <a:pt x="110780" y="221560"/>
                  </a:lnTo>
                  <a:cubicBezTo>
                    <a:pt x="49598" y="221560"/>
                    <a:pt x="0" y="171962"/>
                    <a:pt x="0" y="110780"/>
                  </a:cubicBezTo>
                  <a:lnTo>
                    <a:pt x="0" y="110780"/>
                  </a:lnTo>
                  <a:cubicBezTo>
                    <a:pt x="0" y="49598"/>
                    <a:pt x="49598" y="0"/>
                    <a:pt x="110780" y="0"/>
                  </a:cubicBezTo>
                  <a:close/>
                </a:path>
              </a:pathLst>
            </a:custGeom>
            <a:solidFill>
              <a:srgbClr val="8CC74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28669" cy="25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6581072"/>
            <a:ext cx="823134" cy="797547"/>
            <a:chOff x="0" y="0"/>
            <a:chExt cx="228669" cy="2215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69" cy="221560"/>
            </a:xfrm>
            <a:custGeom>
              <a:avLst/>
              <a:gdLst/>
              <a:ahLst/>
              <a:cxnLst/>
              <a:rect l="l" t="t" r="r" b="b"/>
              <a:pathLst>
                <a:path w="228669" h="221560">
                  <a:moveTo>
                    <a:pt x="110780" y="0"/>
                  </a:moveTo>
                  <a:lnTo>
                    <a:pt x="117888" y="0"/>
                  </a:lnTo>
                  <a:cubicBezTo>
                    <a:pt x="179071" y="0"/>
                    <a:pt x="228669" y="49598"/>
                    <a:pt x="228669" y="110780"/>
                  </a:cubicBezTo>
                  <a:lnTo>
                    <a:pt x="228669" y="110780"/>
                  </a:lnTo>
                  <a:cubicBezTo>
                    <a:pt x="228669" y="140161"/>
                    <a:pt x="216997" y="168338"/>
                    <a:pt x="196222" y="189114"/>
                  </a:cubicBezTo>
                  <a:cubicBezTo>
                    <a:pt x="175446" y="209889"/>
                    <a:pt x="147269" y="221560"/>
                    <a:pt x="117888" y="221560"/>
                  </a:cubicBezTo>
                  <a:lnTo>
                    <a:pt x="110780" y="221560"/>
                  </a:lnTo>
                  <a:cubicBezTo>
                    <a:pt x="49598" y="221560"/>
                    <a:pt x="0" y="171962"/>
                    <a:pt x="0" y="110780"/>
                  </a:cubicBezTo>
                  <a:lnTo>
                    <a:pt x="0" y="110780"/>
                  </a:lnTo>
                  <a:cubicBezTo>
                    <a:pt x="0" y="49598"/>
                    <a:pt x="49598" y="0"/>
                    <a:pt x="110780" y="0"/>
                  </a:cubicBezTo>
                  <a:close/>
                </a:path>
              </a:pathLst>
            </a:custGeom>
            <a:solidFill>
              <a:srgbClr val="AAD571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8669" cy="259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7835819"/>
            <a:ext cx="16230600" cy="1875270"/>
            <a:chOff x="0" y="0"/>
            <a:chExt cx="4508900" cy="62447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508900" cy="624472"/>
            </a:xfrm>
            <a:custGeom>
              <a:avLst/>
              <a:gdLst/>
              <a:ahLst/>
              <a:cxnLst/>
              <a:rect l="l" t="t" r="r" b="b"/>
              <a:pathLst>
                <a:path w="4508900" h="624472">
                  <a:moveTo>
                    <a:pt x="24327" y="0"/>
                  </a:moveTo>
                  <a:lnTo>
                    <a:pt x="4484574" y="0"/>
                  </a:lnTo>
                  <a:cubicBezTo>
                    <a:pt x="4498009" y="0"/>
                    <a:pt x="4508900" y="10891"/>
                    <a:pt x="4508900" y="24327"/>
                  </a:cubicBezTo>
                  <a:lnTo>
                    <a:pt x="4508900" y="600145"/>
                  </a:lnTo>
                  <a:cubicBezTo>
                    <a:pt x="4508900" y="613581"/>
                    <a:pt x="4498009" y="624472"/>
                    <a:pt x="4484574" y="624472"/>
                  </a:cubicBezTo>
                  <a:lnTo>
                    <a:pt x="24327" y="624472"/>
                  </a:lnTo>
                  <a:cubicBezTo>
                    <a:pt x="10891" y="624472"/>
                    <a:pt x="0" y="613581"/>
                    <a:pt x="0" y="600145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4508900" cy="6625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360"/>
                </a:lnSpc>
              </a:pPr>
              <a:endParaRPr/>
            </a:p>
            <a:p>
              <a:pPr algn="l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6836069" y="7199762"/>
            <a:ext cx="1451931" cy="2111086"/>
          </a:xfrm>
          <a:custGeom>
            <a:avLst/>
            <a:gdLst/>
            <a:ahLst/>
            <a:cxnLst/>
            <a:rect l="l" t="t" r="r" b="b"/>
            <a:pathLst>
              <a:path w="1039960" h="1602180">
                <a:moveTo>
                  <a:pt x="0" y="0"/>
                </a:moveTo>
                <a:lnTo>
                  <a:pt x="1039960" y="0"/>
                </a:lnTo>
                <a:lnTo>
                  <a:pt x="1039960" y="1602180"/>
                </a:lnTo>
                <a:lnTo>
                  <a:pt x="0" y="16021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8" name="TextBox 18"/>
          <p:cNvSpPr txBox="1"/>
          <p:nvPr/>
        </p:nvSpPr>
        <p:spPr>
          <a:xfrm>
            <a:off x="2168075" y="2742530"/>
            <a:ext cx="1509122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Energija je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zmožnost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opravljanja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dela in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povzročanja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sprememb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</a:p>
          <a:p>
            <a:pPr marL="0" lvl="0" indent="0" algn="l">
              <a:lnSpc>
                <a:spcPts val="3499"/>
              </a:lnSpc>
            </a:pP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-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brez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nje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se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nič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ne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giblje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, ne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sveti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, ne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raste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Poppins"/>
              <a:cs typeface="Garet" panose="020B0604020202020204" charset="0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168075" y="4267490"/>
            <a:ext cx="15091225" cy="881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</a:pP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Zakon o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ohranitvi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energije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: Energija se ne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ustvari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niti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ne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uniči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, le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pretvarja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iz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ene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oblike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v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drugo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Poppins"/>
              <a:cs typeface="Garet" panose="020B0604020202020204" charset="0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168075" y="5471099"/>
            <a:ext cx="15091225" cy="8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Skoraj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vsa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energija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Zemlji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izvira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iz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Sonca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Poppins"/>
              <a:cs typeface="Garet" panose="020B0604020202020204" charset="0"/>
              <a:sym typeface="Poppins"/>
            </a:endParaRPr>
          </a:p>
          <a:p>
            <a:pPr marL="0" lvl="0" indent="0" algn="l">
              <a:lnSpc>
                <a:spcPts val="3499"/>
              </a:lnSpc>
            </a:pPr>
            <a:endParaRPr lang="en-US" sz="2499" dirty="0">
              <a:solidFill>
                <a:srgbClr val="1A1A1A"/>
              </a:solidFill>
              <a:latin typeface="Garet" panose="020B0604020202020204" charset="0"/>
              <a:ea typeface="Poppins"/>
              <a:cs typeface="Garet" panose="020B0604020202020204" charset="0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68075" y="6725845"/>
            <a:ext cx="15091225" cy="44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9"/>
              </a:lnSpc>
            </a:pP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Obnovljivi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viri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energije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so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naravni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viri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(ki se v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naravi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nenehno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obnavljajo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)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191230" y="575911"/>
            <a:ext cx="11905540" cy="1471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6000" b="1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Kaj je </a:t>
            </a:r>
            <a:r>
              <a:rPr lang="en-US" sz="6000" b="1" dirty="0" err="1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energija</a:t>
            </a:r>
            <a:r>
              <a:rPr lang="en-US" sz="6000" b="1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0267" y="7997744"/>
            <a:ext cx="15369336" cy="136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Kaj </a:t>
            </a:r>
            <a:r>
              <a:rPr lang="en-US" sz="2600" i="1" dirty="0" err="1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te</a:t>
            </a: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 </a:t>
            </a:r>
            <a:r>
              <a:rPr lang="en-US" sz="2600" i="1" dirty="0" err="1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giblje</a:t>
            </a: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? Kaj </a:t>
            </a:r>
            <a:r>
              <a:rPr lang="en-US" sz="2600" i="1" dirty="0" err="1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te</a:t>
            </a: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 </a:t>
            </a:r>
            <a:r>
              <a:rPr lang="en-US" sz="2600" i="1" dirty="0" err="1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segreva</a:t>
            </a: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? Kaj </a:t>
            </a:r>
            <a:r>
              <a:rPr lang="en-US" sz="2600" i="1" dirty="0" err="1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te</a:t>
            </a: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 </a:t>
            </a:r>
            <a:r>
              <a:rPr lang="en-US" sz="2600" i="1" dirty="0" err="1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osvetljuje</a:t>
            </a:r>
            <a:r>
              <a:rPr lang="en-US" sz="2600" i="1" dirty="0">
                <a:solidFill>
                  <a:srgbClr val="1A1A1A"/>
                </a:solidFill>
                <a:latin typeface="Garet" panose="020B0604020202020204" charset="0"/>
                <a:ea typeface="Garet Italics"/>
                <a:cs typeface="Garet" panose="020B0604020202020204" charset="0"/>
                <a:sym typeface="Garet Italics"/>
              </a:rPr>
              <a:t>?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Odgovori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nas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vodijo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k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razumevanju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, da so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vsi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ti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procesi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izrazi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različnih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oblik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energije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in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zakaj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so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obnovljivi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viri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trajnostni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–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ker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izkoriščajo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naravne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tokove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, ki se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nenehno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obnavljajo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38645" y="4082688"/>
            <a:ext cx="823134" cy="1243637"/>
            <a:chOff x="0" y="0"/>
            <a:chExt cx="228669" cy="3454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8669" cy="345485"/>
            </a:xfrm>
            <a:custGeom>
              <a:avLst/>
              <a:gdLst/>
              <a:ahLst/>
              <a:cxnLst/>
              <a:rect l="l" t="t" r="r" b="b"/>
              <a:pathLst>
                <a:path w="228669" h="345485">
                  <a:moveTo>
                    <a:pt x="114334" y="0"/>
                  </a:moveTo>
                  <a:lnTo>
                    <a:pt x="114334" y="0"/>
                  </a:lnTo>
                  <a:cubicBezTo>
                    <a:pt x="177479" y="0"/>
                    <a:pt x="228669" y="51189"/>
                    <a:pt x="228669" y="114334"/>
                  </a:cubicBezTo>
                  <a:lnTo>
                    <a:pt x="228669" y="231151"/>
                  </a:lnTo>
                  <a:cubicBezTo>
                    <a:pt x="228669" y="261475"/>
                    <a:pt x="216623" y="290556"/>
                    <a:pt x="195181" y="311998"/>
                  </a:cubicBezTo>
                  <a:cubicBezTo>
                    <a:pt x="173739" y="333440"/>
                    <a:pt x="144658" y="345485"/>
                    <a:pt x="114334" y="345485"/>
                  </a:cubicBezTo>
                  <a:lnTo>
                    <a:pt x="114334" y="345485"/>
                  </a:lnTo>
                  <a:cubicBezTo>
                    <a:pt x="84011" y="345485"/>
                    <a:pt x="54930" y="333440"/>
                    <a:pt x="33488" y="311998"/>
                  </a:cubicBezTo>
                  <a:cubicBezTo>
                    <a:pt x="12046" y="290556"/>
                    <a:pt x="0" y="261475"/>
                    <a:pt x="0" y="231151"/>
                  </a:cubicBezTo>
                  <a:lnTo>
                    <a:pt x="0" y="114334"/>
                  </a:lnTo>
                  <a:cubicBezTo>
                    <a:pt x="0" y="84011"/>
                    <a:pt x="12046" y="54930"/>
                    <a:pt x="33488" y="33488"/>
                  </a:cubicBezTo>
                  <a:cubicBezTo>
                    <a:pt x="54930" y="12046"/>
                    <a:pt x="84011" y="0"/>
                    <a:pt x="114334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28669" cy="383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24880" y="5326325"/>
            <a:ext cx="823134" cy="1248634"/>
            <a:chOff x="0" y="0"/>
            <a:chExt cx="228669" cy="3468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8669" cy="346874"/>
            </a:xfrm>
            <a:custGeom>
              <a:avLst/>
              <a:gdLst/>
              <a:ahLst/>
              <a:cxnLst/>
              <a:rect l="l" t="t" r="r" b="b"/>
              <a:pathLst>
                <a:path w="228669" h="346874">
                  <a:moveTo>
                    <a:pt x="114334" y="0"/>
                  </a:moveTo>
                  <a:lnTo>
                    <a:pt x="114334" y="0"/>
                  </a:lnTo>
                  <a:cubicBezTo>
                    <a:pt x="177479" y="0"/>
                    <a:pt x="228669" y="51189"/>
                    <a:pt x="228669" y="114334"/>
                  </a:cubicBezTo>
                  <a:lnTo>
                    <a:pt x="228669" y="232539"/>
                  </a:lnTo>
                  <a:cubicBezTo>
                    <a:pt x="228669" y="262863"/>
                    <a:pt x="216623" y="291944"/>
                    <a:pt x="195181" y="313386"/>
                  </a:cubicBezTo>
                  <a:cubicBezTo>
                    <a:pt x="173739" y="334828"/>
                    <a:pt x="144658" y="346874"/>
                    <a:pt x="114334" y="346874"/>
                  </a:cubicBezTo>
                  <a:lnTo>
                    <a:pt x="114334" y="346874"/>
                  </a:lnTo>
                  <a:cubicBezTo>
                    <a:pt x="84011" y="346874"/>
                    <a:pt x="54930" y="334828"/>
                    <a:pt x="33488" y="313386"/>
                  </a:cubicBezTo>
                  <a:cubicBezTo>
                    <a:pt x="12046" y="291944"/>
                    <a:pt x="0" y="262863"/>
                    <a:pt x="0" y="232539"/>
                  </a:cubicBezTo>
                  <a:lnTo>
                    <a:pt x="0" y="114334"/>
                  </a:lnTo>
                  <a:cubicBezTo>
                    <a:pt x="0" y="84011"/>
                    <a:pt x="12046" y="54930"/>
                    <a:pt x="33488" y="33488"/>
                  </a:cubicBezTo>
                  <a:cubicBezTo>
                    <a:pt x="54930" y="12046"/>
                    <a:pt x="84011" y="0"/>
                    <a:pt x="114334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8669" cy="384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926177" y="4059039"/>
            <a:ext cx="823134" cy="1243637"/>
            <a:chOff x="0" y="0"/>
            <a:chExt cx="228669" cy="34548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669" cy="345485"/>
            </a:xfrm>
            <a:custGeom>
              <a:avLst/>
              <a:gdLst/>
              <a:ahLst/>
              <a:cxnLst/>
              <a:rect l="l" t="t" r="r" b="b"/>
              <a:pathLst>
                <a:path w="228669" h="345485">
                  <a:moveTo>
                    <a:pt x="114334" y="0"/>
                  </a:moveTo>
                  <a:lnTo>
                    <a:pt x="114334" y="0"/>
                  </a:lnTo>
                  <a:cubicBezTo>
                    <a:pt x="177479" y="0"/>
                    <a:pt x="228669" y="51189"/>
                    <a:pt x="228669" y="114334"/>
                  </a:cubicBezTo>
                  <a:lnTo>
                    <a:pt x="228669" y="231151"/>
                  </a:lnTo>
                  <a:cubicBezTo>
                    <a:pt x="228669" y="261475"/>
                    <a:pt x="216623" y="290556"/>
                    <a:pt x="195181" y="311998"/>
                  </a:cubicBezTo>
                  <a:cubicBezTo>
                    <a:pt x="173739" y="333440"/>
                    <a:pt x="144658" y="345485"/>
                    <a:pt x="114334" y="345485"/>
                  </a:cubicBezTo>
                  <a:lnTo>
                    <a:pt x="114334" y="345485"/>
                  </a:lnTo>
                  <a:cubicBezTo>
                    <a:pt x="84011" y="345485"/>
                    <a:pt x="54930" y="333440"/>
                    <a:pt x="33488" y="311998"/>
                  </a:cubicBezTo>
                  <a:cubicBezTo>
                    <a:pt x="12046" y="290556"/>
                    <a:pt x="0" y="261475"/>
                    <a:pt x="0" y="231151"/>
                  </a:cubicBezTo>
                  <a:lnTo>
                    <a:pt x="0" y="114334"/>
                  </a:lnTo>
                  <a:cubicBezTo>
                    <a:pt x="0" y="84011"/>
                    <a:pt x="12046" y="54930"/>
                    <a:pt x="33488" y="33488"/>
                  </a:cubicBezTo>
                  <a:cubicBezTo>
                    <a:pt x="54930" y="12046"/>
                    <a:pt x="84011" y="0"/>
                    <a:pt x="114334" y="0"/>
                  </a:cubicBezTo>
                  <a:close/>
                </a:path>
              </a:pathLst>
            </a:custGeom>
            <a:solidFill>
              <a:srgbClr val="8CC74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28669" cy="383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986815" y="5326325"/>
            <a:ext cx="823134" cy="1248634"/>
            <a:chOff x="0" y="0"/>
            <a:chExt cx="228669" cy="3468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8669" cy="346874"/>
            </a:xfrm>
            <a:custGeom>
              <a:avLst/>
              <a:gdLst/>
              <a:ahLst/>
              <a:cxnLst/>
              <a:rect l="l" t="t" r="r" b="b"/>
              <a:pathLst>
                <a:path w="228669" h="346874">
                  <a:moveTo>
                    <a:pt x="114334" y="0"/>
                  </a:moveTo>
                  <a:lnTo>
                    <a:pt x="114334" y="0"/>
                  </a:lnTo>
                  <a:cubicBezTo>
                    <a:pt x="177479" y="0"/>
                    <a:pt x="228669" y="51189"/>
                    <a:pt x="228669" y="114334"/>
                  </a:cubicBezTo>
                  <a:lnTo>
                    <a:pt x="228669" y="232539"/>
                  </a:lnTo>
                  <a:cubicBezTo>
                    <a:pt x="228669" y="262863"/>
                    <a:pt x="216623" y="291944"/>
                    <a:pt x="195181" y="313386"/>
                  </a:cubicBezTo>
                  <a:cubicBezTo>
                    <a:pt x="173739" y="334828"/>
                    <a:pt x="144658" y="346874"/>
                    <a:pt x="114334" y="346874"/>
                  </a:cubicBezTo>
                  <a:lnTo>
                    <a:pt x="114334" y="346874"/>
                  </a:lnTo>
                  <a:cubicBezTo>
                    <a:pt x="84011" y="346874"/>
                    <a:pt x="54930" y="334828"/>
                    <a:pt x="33488" y="313386"/>
                  </a:cubicBezTo>
                  <a:cubicBezTo>
                    <a:pt x="12046" y="291944"/>
                    <a:pt x="0" y="262863"/>
                    <a:pt x="0" y="232539"/>
                  </a:cubicBezTo>
                  <a:lnTo>
                    <a:pt x="0" y="114334"/>
                  </a:lnTo>
                  <a:cubicBezTo>
                    <a:pt x="0" y="84011"/>
                    <a:pt x="12046" y="54930"/>
                    <a:pt x="33488" y="33488"/>
                  </a:cubicBezTo>
                  <a:cubicBezTo>
                    <a:pt x="54930" y="12046"/>
                    <a:pt x="84011" y="0"/>
                    <a:pt x="114334" y="0"/>
                  </a:cubicBezTo>
                  <a:close/>
                </a:path>
              </a:pathLst>
            </a:custGeom>
            <a:solidFill>
              <a:srgbClr val="AAD571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8669" cy="3849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619893" y="633061"/>
            <a:ext cx="15048215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 err="1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Fosilna</a:t>
            </a:r>
            <a:r>
              <a:rPr lang="en-US" sz="6000" b="1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goriva</a:t>
            </a:r>
            <a:r>
              <a:rPr lang="en-US" sz="6000" b="1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 in </a:t>
            </a:r>
            <a:r>
              <a:rPr lang="en-US" sz="6000" b="1" dirty="0" err="1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njihov</a:t>
            </a:r>
            <a:r>
              <a:rPr lang="en-US" sz="6000" b="1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vpliv</a:t>
            </a:r>
            <a:r>
              <a:rPr lang="sl-SI" sz="6000" b="1" dirty="0">
                <a:solidFill>
                  <a:schemeClr val="tx2"/>
                </a:solidFill>
                <a:latin typeface="Garet Bold"/>
                <a:ea typeface="Garet Bold"/>
                <a:cs typeface="Garet Bold"/>
                <a:sym typeface="Garet Bold"/>
              </a:rPr>
              <a:t> na okolje</a:t>
            </a:r>
            <a:endParaRPr lang="en-US" sz="6000" b="1" dirty="0">
              <a:solidFill>
                <a:schemeClr val="tx2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15" name="AutoShape 15"/>
          <p:cNvSpPr/>
          <p:nvPr/>
        </p:nvSpPr>
        <p:spPr>
          <a:xfrm flipV="1">
            <a:off x="969464" y="5326325"/>
            <a:ext cx="1628983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sl-SI"/>
          </a:p>
        </p:txBody>
      </p:sp>
      <p:sp>
        <p:nvSpPr>
          <p:cNvPr id="16" name="TextBox 16"/>
          <p:cNvSpPr txBox="1"/>
          <p:nvPr/>
        </p:nvSpPr>
        <p:spPr>
          <a:xfrm>
            <a:off x="242427" y="3057798"/>
            <a:ext cx="780558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Pred 100+ </a:t>
            </a:r>
            <a:r>
              <a:rPr lang="en-US" sz="2400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milijoni</a:t>
            </a:r>
            <a:r>
              <a:rPr lang="en-US" sz="2400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let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rastline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in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organizmi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odmrli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v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močvirjih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in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morjih</a:t>
            </a:r>
            <a:endParaRPr lang="en-US" sz="2400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803886" y="6742997"/>
            <a:ext cx="9419630" cy="1291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Milijoni</a:t>
            </a:r>
            <a:r>
              <a:rPr lang="en-US" sz="2400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let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pod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pritiskom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in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toploto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nastali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endParaRPr lang="sl-SI" sz="2400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premog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nafta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zemeljski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plin</a:t>
            </a:r>
            <a:endParaRPr lang="en-US" sz="2400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972800" y="2601121"/>
            <a:ext cx="6515100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Danes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porabljamo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hitreje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kot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nastajajo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;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80%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svetovne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energije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iz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fosilnih</a:t>
            </a:r>
            <a:r>
              <a:rPr lang="en-US" sz="24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4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goriv</a:t>
            </a:r>
            <a:endParaRPr lang="en-US" sz="2400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755140" y="6712517"/>
            <a:ext cx="3286482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 b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Posledice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globalno segrevanje, </a:t>
            </a:r>
          </a:p>
          <a:p>
            <a:pPr algn="ctr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onesnaževanje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35467" y="9182101"/>
            <a:ext cx="17143352" cy="835432"/>
            <a:chOff x="0" y="0"/>
            <a:chExt cx="4705846" cy="3766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705846" cy="376664"/>
            </a:xfrm>
            <a:custGeom>
              <a:avLst/>
              <a:gdLst/>
              <a:ahLst/>
              <a:cxnLst/>
              <a:rect l="l" t="t" r="r" b="b"/>
              <a:pathLst>
                <a:path w="4705846" h="376664">
                  <a:moveTo>
                    <a:pt x="23032" y="0"/>
                  </a:moveTo>
                  <a:lnTo>
                    <a:pt x="4682815" y="0"/>
                  </a:lnTo>
                  <a:cubicBezTo>
                    <a:pt x="4695535" y="0"/>
                    <a:pt x="4705846" y="10312"/>
                    <a:pt x="4705846" y="23032"/>
                  </a:cubicBezTo>
                  <a:lnTo>
                    <a:pt x="4705846" y="353633"/>
                  </a:lnTo>
                  <a:cubicBezTo>
                    <a:pt x="4705846" y="366353"/>
                    <a:pt x="4695535" y="376664"/>
                    <a:pt x="4682815" y="376664"/>
                  </a:cubicBezTo>
                  <a:lnTo>
                    <a:pt x="23032" y="376664"/>
                  </a:lnTo>
                  <a:cubicBezTo>
                    <a:pt x="10312" y="376664"/>
                    <a:pt x="0" y="366353"/>
                    <a:pt x="0" y="353633"/>
                  </a:cubicBezTo>
                  <a:lnTo>
                    <a:pt x="0" y="23032"/>
                  </a:lnTo>
                  <a:cubicBezTo>
                    <a:pt x="0" y="10312"/>
                    <a:pt x="10312" y="0"/>
                    <a:pt x="23032" y="0"/>
                  </a:cubicBezTo>
                  <a:close/>
                </a:path>
              </a:pathLst>
            </a:custGeom>
            <a:solidFill>
              <a:srgbClr val="AAD571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4705846" cy="4147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09181" y="8015814"/>
            <a:ext cx="1178179" cy="1815122"/>
          </a:xfrm>
          <a:custGeom>
            <a:avLst/>
            <a:gdLst/>
            <a:ahLst/>
            <a:cxnLst/>
            <a:rect l="l" t="t" r="r" b="b"/>
            <a:pathLst>
              <a:path w="1178179" h="1815122">
                <a:moveTo>
                  <a:pt x="0" y="0"/>
                </a:moveTo>
                <a:lnTo>
                  <a:pt x="1178180" y="0"/>
                </a:lnTo>
                <a:lnTo>
                  <a:pt x="1178180" y="1815121"/>
                </a:lnTo>
                <a:lnTo>
                  <a:pt x="0" y="181512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4" name="TextBox 24"/>
          <p:cNvSpPr txBox="1"/>
          <p:nvPr/>
        </p:nvSpPr>
        <p:spPr>
          <a:xfrm>
            <a:off x="1678418" y="9375614"/>
            <a:ext cx="16149317" cy="446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Fosilna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goriva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niso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'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slaba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' –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bila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so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nujna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za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razvoj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sl-SI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družbe kot jo poznamo danes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008854" y="2305071"/>
            <a:ext cx="4137342" cy="2963371"/>
          </a:xfrm>
          <a:custGeom>
            <a:avLst/>
            <a:gdLst/>
            <a:ahLst/>
            <a:cxnLst/>
            <a:rect l="l" t="t" r="r" b="b"/>
            <a:pathLst>
              <a:path w="4137342" h="2963371">
                <a:moveTo>
                  <a:pt x="0" y="0"/>
                </a:moveTo>
                <a:lnTo>
                  <a:pt x="4137343" y="0"/>
                </a:lnTo>
                <a:lnTo>
                  <a:pt x="4137343" y="2963371"/>
                </a:lnTo>
                <a:lnTo>
                  <a:pt x="0" y="296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6" name="Freeform 6"/>
          <p:cNvSpPr/>
          <p:nvPr/>
        </p:nvSpPr>
        <p:spPr>
          <a:xfrm>
            <a:off x="15297187" y="2964088"/>
            <a:ext cx="2489182" cy="2482959"/>
          </a:xfrm>
          <a:custGeom>
            <a:avLst/>
            <a:gdLst/>
            <a:ahLst/>
            <a:cxnLst/>
            <a:rect l="l" t="t" r="r" b="b"/>
            <a:pathLst>
              <a:path w="2489182" h="2482959">
                <a:moveTo>
                  <a:pt x="0" y="0"/>
                </a:moveTo>
                <a:lnTo>
                  <a:pt x="2489181" y="0"/>
                </a:lnTo>
                <a:lnTo>
                  <a:pt x="2489181" y="2482959"/>
                </a:lnTo>
                <a:lnTo>
                  <a:pt x="0" y="24829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7" name="TextBox 7"/>
          <p:cNvSpPr txBox="1"/>
          <p:nvPr/>
        </p:nvSpPr>
        <p:spPr>
          <a:xfrm>
            <a:off x="2584780" y="1073805"/>
            <a:ext cx="13118440" cy="827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Razvoj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obnovljivih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virov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energije</a:t>
            </a:r>
            <a:endParaRPr lang="en-US" sz="6000" b="1" dirty="0">
              <a:solidFill>
                <a:schemeClr val="tx2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28700" y="6109799"/>
            <a:ext cx="16230600" cy="3696668"/>
            <a:chOff x="0" y="0"/>
            <a:chExt cx="4508900" cy="102694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508900" cy="1026943"/>
            </a:xfrm>
            <a:custGeom>
              <a:avLst/>
              <a:gdLst/>
              <a:ahLst/>
              <a:cxnLst/>
              <a:rect l="l" t="t" r="r" b="b"/>
              <a:pathLst>
                <a:path w="4508900" h="1026943">
                  <a:moveTo>
                    <a:pt x="24327" y="0"/>
                  </a:moveTo>
                  <a:lnTo>
                    <a:pt x="4484574" y="0"/>
                  </a:lnTo>
                  <a:cubicBezTo>
                    <a:pt x="4498009" y="0"/>
                    <a:pt x="4508900" y="10891"/>
                    <a:pt x="4508900" y="24327"/>
                  </a:cubicBezTo>
                  <a:lnTo>
                    <a:pt x="4508900" y="1002617"/>
                  </a:lnTo>
                  <a:cubicBezTo>
                    <a:pt x="4508900" y="1016052"/>
                    <a:pt x="4498009" y="1026943"/>
                    <a:pt x="4484574" y="1026943"/>
                  </a:cubicBezTo>
                  <a:lnTo>
                    <a:pt x="24327" y="1026943"/>
                  </a:lnTo>
                  <a:cubicBezTo>
                    <a:pt x="10891" y="1026943"/>
                    <a:pt x="0" y="1016052"/>
                    <a:pt x="0" y="100261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508900" cy="1065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360"/>
                </a:lnSpc>
              </a:pPr>
              <a:endParaRPr/>
            </a:p>
            <a:p>
              <a:pPr algn="l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637005" y="7075131"/>
            <a:ext cx="1244591" cy="1917437"/>
          </a:xfrm>
          <a:custGeom>
            <a:avLst/>
            <a:gdLst/>
            <a:ahLst/>
            <a:cxnLst/>
            <a:rect l="l" t="t" r="r" b="b"/>
            <a:pathLst>
              <a:path w="1244591" h="1917437">
                <a:moveTo>
                  <a:pt x="0" y="0"/>
                </a:moveTo>
                <a:lnTo>
                  <a:pt x="1244590" y="0"/>
                </a:lnTo>
                <a:lnTo>
                  <a:pt x="1244590" y="1917437"/>
                </a:lnTo>
                <a:lnTo>
                  <a:pt x="0" y="191743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12" name="TextBox 12"/>
          <p:cNvSpPr txBox="1"/>
          <p:nvPr/>
        </p:nvSpPr>
        <p:spPr>
          <a:xfrm>
            <a:off x="1449371" y="6308848"/>
            <a:ext cx="15092406" cy="3649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21"/>
              </a:lnSpc>
            </a:pP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Čeprav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obnovljive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vire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pogosto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razumemo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kot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alternativno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rešitev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jih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človeštvo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uporablja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že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stoletja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.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Razlika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danes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je v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tehnologiji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: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Sodobni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sistemi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omogočajo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učinkovito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zajemanje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,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pretvorbo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in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shranjevanje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te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energije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– od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sončnih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elektrarn</a:t>
            </a:r>
            <a:r>
              <a:rPr lang="sl-SI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na strehah hiš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do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baterijskih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hranilnikov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. </a:t>
            </a:r>
          </a:p>
          <a:p>
            <a:pPr algn="just">
              <a:lnSpc>
                <a:spcPts val="3621"/>
              </a:lnSpc>
            </a:pPr>
            <a:endParaRPr lang="en-US" sz="2586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  <a:p>
            <a:pPr algn="just">
              <a:lnSpc>
                <a:spcPts val="3621"/>
              </a:lnSpc>
            </a:pPr>
            <a:r>
              <a:rPr lang="en-US" sz="2586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Učenec</a:t>
            </a:r>
            <a:r>
              <a:rPr lang="en-US" sz="2586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586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razume</a:t>
            </a:r>
            <a:r>
              <a:rPr lang="en-US" sz="2586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586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prednosti</a:t>
            </a:r>
            <a:r>
              <a:rPr lang="en-US" sz="2586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586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obnovljivih</a:t>
            </a:r>
            <a:r>
              <a:rPr lang="en-US" sz="2586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586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virov</a:t>
            </a:r>
            <a:r>
              <a:rPr lang="en-US" sz="2586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586" b="1" dirty="0" err="1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energije</a:t>
            </a:r>
            <a:r>
              <a:rPr lang="en-US" sz="2586" b="1" dirty="0">
                <a:solidFill>
                  <a:srgbClr val="1A1A1A"/>
                </a:solidFill>
                <a:latin typeface="Garet Bold"/>
                <a:ea typeface="Garet Bold"/>
                <a:cs typeface="Garet Bold"/>
                <a:sym typeface="Garet Bold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kot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odgovor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izziv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zmanjšanja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odvisnosti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od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fosilnih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goriv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in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omogočanje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energetskega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586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prehoda</a:t>
            </a:r>
            <a:r>
              <a:rPr lang="en-US" sz="2586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. </a:t>
            </a:r>
          </a:p>
          <a:p>
            <a:pPr algn="just">
              <a:lnSpc>
                <a:spcPts val="3621"/>
              </a:lnSpc>
            </a:pPr>
            <a:endParaRPr lang="en-US" sz="2586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pic>
        <p:nvPicPr>
          <p:cNvPr id="13" name="Označba mesta slike 11" descr="Slika, ki vsebuje besede diagram&#10;&#10;Opis je samodejno ustvarjen">
            <a:extLst>
              <a:ext uri="{FF2B5EF4-FFF2-40B4-BE49-F238E27FC236}">
                <a16:creationId xmlns:a16="http://schemas.microsoft.com/office/drawing/2014/main" id="{EB83F531-70A4-64F2-2770-D26062337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r="26"/>
          <a:stretch/>
        </p:blipFill>
        <p:spPr>
          <a:xfrm>
            <a:off x="4037336" y="2585026"/>
            <a:ext cx="3049249" cy="3029566"/>
          </a:xfrm>
          <a:prstGeom prst="rect">
            <a:avLst/>
          </a:prstGeom>
        </p:spPr>
      </p:pic>
      <p:pic>
        <p:nvPicPr>
          <p:cNvPr id="14" name="Označba mesta slike 9" descr="Slika, ki vsebuje besede besedilo, ura&#10;&#10;Opis je samodejno ustvarjen">
            <a:extLst>
              <a:ext uri="{FF2B5EF4-FFF2-40B4-BE49-F238E27FC236}">
                <a16:creationId xmlns:a16="http://schemas.microsoft.com/office/drawing/2014/main" id="{A3743486-3634-1228-0555-B57ABB3614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29" b="9129"/>
          <a:stretch/>
        </p:blipFill>
        <p:spPr>
          <a:xfrm>
            <a:off x="189738" y="2653682"/>
            <a:ext cx="3461885" cy="2870818"/>
          </a:xfrm>
          <a:prstGeom prst="rect">
            <a:avLst/>
          </a:prstGeom>
        </p:spPr>
      </p:pic>
      <p:pic>
        <p:nvPicPr>
          <p:cNvPr id="15" name="Označba mesta slike 16">
            <a:extLst>
              <a:ext uri="{FF2B5EF4-FFF2-40B4-BE49-F238E27FC236}">
                <a16:creationId xmlns:a16="http://schemas.microsoft.com/office/drawing/2014/main" id="{BE1157D0-AE08-55F9-8EE4-DA0D9E5487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1" b="61"/>
          <a:stretch/>
        </p:blipFill>
        <p:spPr>
          <a:xfrm>
            <a:off x="7573892" y="2551035"/>
            <a:ext cx="3049249" cy="3044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24257" y="898247"/>
            <a:ext cx="16475389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00"/>
              </a:lnSpc>
            </a:pP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Naravne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danosti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in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razpršeni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potencial</a:t>
            </a:r>
            <a:endParaRPr lang="en-US" sz="6000" b="1" dirty="0">
              <a:solidFill>
                <a:schemeClr val="tx2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028700" y="2536547"/>
            <a:ext cx="5266742" cy="885044"/>
            <a:chOff x="0" y="0"/>
            <a:chExt cx="1463114" cy="2458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63114" cy="245867"/>
            </a:xfrm>
            <a:custGeom>
              <a:avLst/>
              <a:gdLst/>
              <a:ahLst/>
              <a:cxnLst/>
              <a:rect l="l" t="t" r="r" b="b"/>
              <a:pathLst>
                <a:path w="1463114" h="245867">
                  <a:moveTo>
                    <a:pt x="74968" y="0"/>
                  </a:moveTo>
                  <a:lnTo>
                    <a:pt x="1388146" y="0"/>
                  </a:lnTo>
                  <a:cubicBezTo>
                    <a:pt x="1408028" y="0"/>
                    <a:pt x="1427097" y="7898"/>
                    <a:pt x="1441156" y="21958"/>
                  </a:cubicBezTo>
                  <a:cubicBezTo>
                    <a:pt x="1455216" y="36017"/>
                    <a:pt x="1463114" y="55085"/>
                    <a:pt x="1463114" y="74968"/>
                  </a:cubicBezTo>
                  <a:lnTo>
                    <a:pt x="1463114" y="170899"/>
                  </a:lnTo>
                  <a:cubicBezTo>
                    <a:pt x="1463114" y="212303"/>
                    <a:pt x="1429550" y="245867"/>
                    <a:pt x="1388146" y="245867"/>
                  </a:cubicBezTo>
                  <a:lnTo>
                    <a:pt x="74968" y="245867"/>
                  </a:lnTo>
                  <a:cubicBezTo>
                    <a:pt x="33564" y="245867"/>
                    <a:pt x="0" y="212303"/>
                    <a:pt x="0" y="170899"/>
                  </a:cubicBezTo>
                  <a:lnTo>
                    <a:pt x="0" y="74968"/>
                  </a:lnTo>
                  <a:cubicBezTo>
                    <a:pt x="0" y="33564"/>
                    <a:pt x="33564" y="0"/>
                    <a:pt x="74968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463114" cy="283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 dirty="0" err="1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Osončenost</a:t>
              </a:r>
              <a:endParaRPr lang="en-US" sz="2400" dirty="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648680" y="2755231"/>
            <a:ext cx="1130440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Pomurje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, Dolenjska, Bela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krajina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,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Primorska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: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sonce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sije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1.700 do 2.100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ur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/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leto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Telegraf"/>
              <a:cs typeface="Garet" panose="020B0604020202020204" charset="0"/>
              <a:sym typeface="Telegraf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028700" y="3610204"/>
            <a:ext cx="5266742" cy="885044"/>
            <a:chOff x="0" y="0"/>
            <a:chExt cx="1463114" cy="2458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63114" cy="245867"/>
            </a:xfrm>
            <a:custGeom>
              <a:avLst/>
              <a:gdLst/>
              <a:ahLst/>
              <a:cxnLst/>
              <a:rect l="l" t="t" r="r" b="b"/>
              <a:pathLst>
                <a:path w="1463114" h="245867">
                  <a:moveTo>
                    <a:pt x="74968" y="0"/>
                  </a:moveTo>
                  <a:lnTo>
                    <a:pt x="1388146" y="0"/>
                  </a:lnTo>
                  <a:cubicBezTo>
                    <a:pt x="1408028" y="0"/>
                    <a:pt x="1427097" y="7898"/>
                    <a:pt x="1441156" y="21958"/>
                  </a:cubicBezTo>
                  <a:cubicBezTo>
                    <a:pt x="1455216" y="36017"/>
                    <a:pt x="1463114" y="55085"/>
                    <a:pt x="1463114" y="74968"/>
                  </a:cubicBezTo>
                  <a:lnTo>
                    <a:pt x="1463114" y="170899"/>
                  </a:lnTo>
                  <a:cubicBezTo>
                    <a:pt x="1463114" y="212303"/>
                    <a:pt x="1429550" y="245867"/>
                    <a:pt x="1388146" y="245867"/>
                  </a:cubicBezTo>
                  <a:lnTo>
                    <a:pt x="74968" y="245867"/>
                  </a:lnTo>
                  <a:cubicBezTo>
                    <a:pt x="33564" y="245867"/>
                    <a:pt x="0" y="212303"/>
                    <a:pt x="0" y="170899"/>
                  </a:cubicBezTo>
                  <a:lnTo>
                    <a:pt x="0" y="74968"/>
                  </a:lnTo>
                  <a:cubicBezTo>
                    <a:pt x="0" y="33564"/>
                    <a:pt x="33564" y="0"/>
                    <a:pt x="74968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463114" cy="283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Vodni potencial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6865409"/>
            <a:ext cx="5266742" cy="885044"/>
            <a:chOff x="0" y="0"/>
            <a:chExt cx="1463114" cy="2458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63114" cy="245867"/>
            </a:xfrm>
            <a:custGeom>
              <a:avLst/>
              <a:gdLst/>
              <a:ahLst/>
              <a:cxnLst/>
              <a:rect l="l" t="t" r="r" b="b"/>
              <a:pathLst>
                <a:path w="1463114" h="245867">
                  <a:moveTo>
                    <a:pt x="74968" y="0"/>
                  </a:moveTo>
                  <a:lnTo>
                    <a:pt x="1388146" y="0"/>
                  </a:lnTo>
                  <a:cubicBezTo>
                    <a:pt x="1408028" y="0"/>
                    <a:pt x="1427097" y="7898"/>
                    <a:pt x="1441156" y="21958"/>
                  </a:cubicBezTo>
                  <a:cubicBezTo>
                    <a:pt x="1455216" y="36017"/>
                    <a:pt x="1463114" y="55085"/>
                    <a:pt x="1463114" y="74968"/>
                  </a:cubicBezTo>
                  <a:lnTo>
                    <a:pt x="1463114" y="170899"/>
                  </a:lnTo>
                  <a:cubicBezTo>
                    <a:pt x="1463114" y="212303"/>
                    <a:pt x="1429550" y="245867"/>
                    <a:pt x="1388146" y="245867"/>
                  </a:cubicBezTo>
                  <a:lnTo>
                    <a:pt x="74968" y="245867"/>
                  </a:lnTo>
                  <a:cubicBezTo>
                    <a:pt x="33564" y="245867"/>
                    <a:pt x="0" y="212303"/>
                    <a:pt x="0" y="170899"/>
                  </a:cubicBezTo>
                  <a:lnTo>
                    <a:pt x="0" y="74968"/>
                  </a:lnTo>
                  <a:cubicBezTo>
                    <a:pt x="0" y="33564"/>
                    <a:pt x="33564" y="0"/>
                    <a:pt x="74968" y="0"/>
                  </a:cubicBezTo>
                  <a:close/>
                </a:path>
              </a:pathLst>
            </a:custGeom>
            <a:solidFill>
              <a:srgbClr val="AAD571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63114" cy="283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Geotermalna območja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4695272"/>
            <a:ext cx="5266742" cy="885044"/>
            <a:chOff x="0" y="0"/>
            <a:chExt cx="1463114" cy="24586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63114" cy="245867"/>
            </a:xfrm>
            <a:custGeom>
              <a:avLst/>
              <a:gdLst/>
              <a:ahLst/>
              <a:cxnLst/>
              <a:rect l="l" t="t" r="r" b="b"/>
              <a:pathLst>
                <a:path w="1463114" h="245867">
                  <a:moveTo>
                    <a:pt x="74968" y="0"/>
                  </a:moveTo>
                  <a:lnTo>
                    <a:pt x="1388146" y="0"/>
                  </a:lnTo>
                  <a:cubicBezTo>
                    <a:pt x="1408028" y="0"/>
                    <a:pt x="1427097" y="7898"/>
                    <a:pt x="1441156" y="21958"/>
                  </a:cubicBezTo>
                  <a:cubicBezTo>
                    <a:pt x="1455216" y="36017"/>
                    <a:pt x="1463114" y="55085"/>
                    <a:pt x="1463114" y="74968"/>
                  </a:cubicBezTo>
                  <a:lnTo>
                    <a:pt x="1463114" y="170899"/>
                  </a:lnTo>
                  <a:cubicBezTo>
                    <a:pt x="1463114" y="212303"/>
                    <a:pt x="1429550" y="245867"/>
                    <a:pt x="1388146" y="245867"/>
                  </a:cubicBezTo>
                  <a:lnTo>
                    <a:pt x="74968" y="245867"/>
                  </a:lnTo>
                  <a:cubicBezTo>
                    <a:pt x="33564" y="245867"/>
                    <a:pt x="0" y="212303"/>
                    <a:pt x="0" y="170899"/>
                  </a:cubicBezTo>
                  <a:lnTo>
                    <a:pt x="0" y="74968"/>
                  </a:lnTo>
                  <a:cubicBezTo>
                    <a:pt x="0" y="33564"/>
                    <a:pt x="33564" y="0"/>
                    <a:pt x="74968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63114" cy="283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Prevetrenost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5780341"/>
            <a:ext cx="5266742" cy="885044"/>
            <a:chOff x="0" y="0"/>
            <a:chExt cx="1463114" cy="2458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63114" cy="245867"/>
            </a:xfrm>
            <a:custGeom>
              <a:avLst/>
              <a:gdLst/>
              <a:ahLst/>
              <a:cxnLst/>
              <a:rect l="l" t="t" r="r" b="b"/>
              <a:pathLst>
                <a:path w="1463114" h="245867">
                  <a:moveTo>
                    <a:pt x="74968" y="0"/>
                  </a:moveTo>
                  <a:lnTo>
                    <a:pt x="1388146" y="0"/>
                  </a:lnTo>
                  <a:cubicBezTo>
                    <a:pt x="1408028" y="0"/>
                    <a:pt x="1427097" y="7898"/>
                    <a:pt x="1441156" y="21958"/>
                  </a:cubicBezTo>
                  <a:cubicBezTo>
                    <a:pt x="1455216" y="36017"/>
                    <a:pt x="1463114" y="55085"/>
                    <a:pt x="1463114" y="74968"/>
                  </a:cubicBezTo>
                  <a:lnTo>
                    <a:pt x="1463114" y="170899"/>
                  </a:lnTo>
                  <a:cubicBezTo>
                    <a:pt x="1463114" y="212303"/>
                    <a:pt x="1429550" y="245867"/>
                    <a:pt x="1388146" y="245867"/>
                  </a:cubicBezTo>
                  <a:lnTo>
                    <a:pt x="74968" y="245867"/>
                  </a:lnTo>
                  <a:cubicBezTo>
                    <a:pt x="33564" y="245867"/>
                    <a:pt x="0" y="212303"/>
                    <a:pt x="0" y="170899"/>
                  </a:cubicBezTo>
                  <a:lnTo>
                    <a:pt x="0" y="74968"/>
                  </a:lnTo>
                  <a:cubicBezTo>
                    <a:pt x="0" y="33564"/>
                    <a:pt x="33564" y="0"/>
                    <a:pt x="74968" y="0"/>
                  </a:cubicBezTo>
                  <a:close/>
                </a:path>
              </a:pathLst>
            </a:custGeom>
            <a:solidFill>
              <a:srgbClr val="8CC740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463114" cy="283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r>
                <a:rPr lang="en-US" sz="2400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Gozdnatost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648680" y="3648856"/>
            <a:ext cx="1130440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Več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kot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26.000 km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vodotokov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,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številne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reke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in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veliko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padavin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ter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povprečno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1.600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milimetrov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padavin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letno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Telegraf"/>
              <a:cs typeface="Garet" panose="020B0604020202020204" charset="0"/>
              <a:sym typeface="Telegraf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648680" y="4913956"/>
            <a:ext cx="1130440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Kras,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Goriška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: DEM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razvija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vetrne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parke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(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Rogatec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35 MW, </a:t>
            </a:r>
            <a:r>
              <a:rPr lang="en-US" sz="2499" dirty="0" err="1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Ojstrica</a:t>
            </a:r>
            <a:r>
              <a:rPr lang="en-US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 80 MW)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52787" y="5999025"/>
            <a:ext cx="1060651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pl-PL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60 % Slovenije poraščene z gozdovi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Telegraf"/>
              <a:cs typeface="Garet" panose="020B0604020202020204" charset="0"/>
              <a:sym typeface="Telegraf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648680" y="7084094"/>
            <a:ext cx="10606513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99"/>
              </a:lnSpc>
            </a:pPr>
            <a:r>
              <a:rPr lang="pl-PL" sz="2499" dirty="0">
                <a:solidFill>
                  <a:srgbClr val="1A1A1A"/>
                </a:solidFill>
                <a:latin typeface="Garet" panose="020B0604020202020204" charset="0"/>
                <a:ea typeface="Telegraf"/>
                <a:cs typeface="Garet" panose="020B0604020202020204" charset="0"/>
                <a:sym typeface="Telegraf"/>
              </a:rPr>
              <a:t>Pomurje, pilotni projekt v Čentibi</a:t>
            </a:r>
            <a:endParaRPr lang="en-US" sz="2499" dirty="0">
              <a:solidFill>
                <a:srgbClr val="1A1A1A"/>
              </a:solidFill>
              <a:latin typeface="Garet" panose="020B0604020202020204" charset="0"/>
              <a:ea typeface="Telegraf"/>
              <a:cs typeface="Garet" panose="020B0604020202020204" charset="0"/>
              <a:sym typeface="Telegraf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846726" y="8188994"/>
            <a:ext cx="16630451" cy="1754959"/>
            <a:chOff x="0" y="0"/>
            <a:chExt cx="4565055" cy="48173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65055" cy="481736"/>
            </a:xfrm>
            <a:custGeom>
              <a:avLst/>
              <a:gdLst/>
              <a:ahLst/>
              <a:cxnLst/>
              <a:rect l="l" t="t" r="r" b="b"/>
              <a:pathLst>
                <a:path w="4565055" h="481736">
                  <a:moveTo>
                    <a:pt x="23742" y="0"/>
                  </a:moveTo>
                  <a:lnTo>
                    <a:pt x="4541313" y="0"/>
                  </a:lnTo>
                  <a:cubicBezTo>
                    <a:pt x="4554425" y="0"/>
                    <a:pt x="4565055" y="10630"/>
                    <a:pt x="4565055" y="23742"/>
                  </a:cubicBezTo>
                  <a:lnTo>
                    <a:pt x="4565055" y="457994"/>
                  </a:lnTo>
                  <a:cubicBezTo>
                    <a:pt x="4565055" y="471106"/>
                    <a:pt x="4554425" y="481736"/>
                    <a:pt x="4541313" y="481736"/>
                  </a:cubicBezTo>
                  <a:lnTo>
                    <a:pt x="23742" y="481736"/>
                  </a:lnTo>
                  <a:cubicBezTo>
                    <a:pt x="17445" y="481736"/>
                    <a:pt x="11406" y="479235"/>
                    <a:pt x="6954" y="474782"/>
                  </a:cubicBezTo>
                  <a:cubicBezTo>
                    <a:pt x="2501" y="470330"/>
                    <a:pt x="0" y="464291"/>
                    <a:pt x="0" y="457994"/>
                  </a:cubicBezTo>
                  <a:lnTo>
                    <a:pt x="0" y="23742"/>
                  </a:lnTo>
                  <a:cubicBezTo>
                    <a:pt x="0" y="10630"/>
                    <a:pt x="10630" y="0"/>
                    <a:pt x="23742" y="0"/>
                  </a:cubicBezTo>
                  <a:close/>
                </a:path>
              </a:pathLst>
            </a:custGeom>
            <a:solidFill>
              <a:srgbClr val="AAD571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4565055" cy="5198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439610" y="7950478"/>
            <a:ext cx="1178179" cy="1815122"/>
          </a:xfrm>
          <a:custGeom>
            <a:avLst/>
            <a:gdLst/>
            <a:ahLst/>
            <a:cxnLst/>
            <a:rect l="l" t="t" r="r" b="b"/>
            <a:pathLst>
              <a:path w="1178179" h="1815122">
                <a:moveTo>
                  <a:pt x="0" y="0"/>
                </a:moveTo>
                <a:lnTo>
                  <a:pt x="1178180" y="0"/>
                </a:lnTo>
                <a:lnTo>
                  <a:pt x="1178180" y="1815122"/>
                </a:lnTo>
                <a:lnTo>
                  <a:pt x="0" y="181512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27" name="TextBox 27"/>
          <p:cNvSpPr txBox="1"/>
          <p:nvPr/>
        </p:nvSpPr>
        <p:spPr>
          <a:xfrm>
            <a:off x="1840761" y="8382402"/>
            <a:ext cx="15369336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Kje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bi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postavili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sončne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elektrarne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?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Kje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vetrne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parke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?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Kje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hidroelektrarne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?</a:t>
            </a:r>
          </a:p>
          <a:p>
            <a:pPr algn="just">
              <a:lnSpc>
                <a:spcPts val="3640"/>
              </a:lnSpc>
            </a:pPr>
            <a:r>
              <a:rPr lang="sl-SI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E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nergetski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sistem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 </a:t>
            </a:r>
            <a:r>
              <a:rPr lang="sl-SI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je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vezan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na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geografijo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,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podnebje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 in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dostop</a:t>
            </a:r>
            <a:r>
              <a:rPr lang="en-US" sz="2600" b="1" dirty="0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 do </a:t>
            </a:r>
            <a:r>
              <a:rPr lang="en-US" sz="2600" b="1" dirty="0" err="1">
                <a:solidFill>
                  <a:srgbClr val="1A1A1A"/>
                </a:solidFill>
                <a:latin typeface="Garet" panose="020B0604020202020204" charset="0"/>
                <a:ea typeface="Garet Bold"/>
                <a:cs typeface="Garet" panose="020B0604020202020204" charset="0"/>
                <a:sym typeface="Garet Bold"/>
              </a:rPr>
              <a:t>tehnologij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.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Razpršenost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je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prednost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–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če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eno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območje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nima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sonca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,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ima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veter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ali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vodo</a:t>
            </a:r>
            <a:r>
              <a:rPr lang="en-US" sz="2600" dirty="0">
                <a:solidFill>
                  <a:srgbClr val="1A1A1A"/>
                </a:solidFill>
                <a:latin typeface="Garet" panose="020B0604020202020204" charset="0"/>
                <a:ea typeface="Garet"/>
                <a:cs typeface="Garet" panose="020B0604020202020204" charset="0"/>
                <a:sym typeface="Garet"/>
              </a:rPr>
              <a:t>.</a:t>
            </a:r>
          </a:p>
          <a:p>
            <a:pPr algn="just">
              <a:lnSpc>
                <a:spcPts val="3640"/>
              </a:lnSpc>
            </a:pPr>
            <a:endParaRPr lang="en-US" sz="2600" dirty="0">
              <a:solidFill>
                <a:srgbClr val="1A1A1A"/>
              </a:solidFill>
              <a:latin typeface="Garet" panose="020B0604020202020204" charset="0"/>
              <a:ea typeface="Garet"/>
              <a:cs typeface="Garet" panose="020B0604020202020204" charset="0"/>
              <a:sym typeface="Gare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4247" y="4393238"/>
            <a:ext cx="2884074" cy="2616850"/>
            <a:chOff x="0" y="0"/>
            <a:chExt cx="1816235" cy="164795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816235" cy="1647951"/>
            </a:xfrm>
            <a:custGeom>
              <a:avLst/>
              <a:gdLst/>
              <a:ahLst/>
              <a:cxnLst/>
              <a:rect l="l" t="t" r="r" b="b"/>
              <a:pathLst>
                <a:path w="1816235" h="1647951">
                  <a:moveTo>
                    <a:pt x="136903" y="0"/>
                  </a:moveTo>
                  <a:lnTo>
                    <a:pt x="1679332" y="0"/>
                  </a:lnTo>
                  <a:cubicBezTo>
                    <a:pt x="1715641" y="0"/>
                    <a:pt x="1750463" y="14424"/>
                    <a:pt x="1776137" y="40098"/>
                  </a:cubicBezTo>
                  <a:cubicBezTo>
                    <a:pt x="1801811" y="65772"/>
                    <a:pt x="1816235" y="100594"/>
                    <a:pt x="1816235" y="136903"/>
                  </a:cubicBezTo>
                  <a:lnTo>
                    <a:pt x="1816235" y="1511049"/>
                  </a:lnTo>
                  <a:cubicBezTo>
                    <a:pt x="1816235" y="1586658"/>
                    <a:pt x="1754941" y="1647951"/>
                    <a:pt x="1679332" y="1647951"/>
                  </a:cubicBezTo>
                  <a:lnTo>
                    <a:pt x="136903" y="1647951"/>
                  </a:lnTo>
                  <a:cubicBezTo>
                    <a:pt x="100594" y="1647951"/>
                    <a:pt x="65772" y="1633528"/>
                    <a:pt x="40098" y="1607853"/>
                  </a:cubicBezTo>
                  <a:cubicBezTo>
                    <a:pt x="14424" y="1582179"/>
                    <a:pt x="0" y="1547357"/>
                    <a:pt x="0" y="1511049"/>
                  </a:cubicBezTo>
                  <a:lnTo>
                    <a:pt x="0" y="136903"/>
                  </a:lnTo>
                  <a:cubicBezTo>
                    <a:pt x="0" y="100594"/>
                    <a:pt x="14424" y="65772"/>
                    <a:pt x="40098" y="40098"/>
                  </a:cubicBezTo>
                  <a:cubicBezTo>
                    <a:pt x="65772" y="14424"/>
                    <a:pt x="100594" y="0"/>
                    <a:pt x="13690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l-SI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16235" cy="168605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59829" y="4393238"/>
            <a:ext cx="2884074" cy="2616850"/>
            <a:chOff x="0" y="0"/>
            <a:chExt cx="1816235" cy="164795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1816235" cy="1647951"/>
            </a:xfrm>
            <a:custGeom>
              <a:avLst/>
              <a:gdLst/>
              <a:ahLst/>
              <a:cxnLst/>
              <a:rect l="l" t="t" r="r" b="b"/>
              <a:pathLst>
                <a:path w="1816235" h="1647951">
                  <a:moveTo>
                    <a:pt x="136903" y="0"/>
                  </a:moveTo>
                  <a:lnTo>
                    <a:pt x="1679332" y="0"/>
                  </a:lnTo>
                  <a:cubicBezTo>
                    <a:pt x="1715641" y="0"/>
                    <a:pt x="1750463" y="14424"/>
                    <a:pt x="1776137" y="40098"/>
                  </a:cubicBezTo>
                  <a:cubicBezTo>
                    <a:pt x="1801811" y="65772"/>
                    <a:pt x="1816235" y="100594"/>
                    <a:pt x="1816235" y="136903"/>
                  </a:cubicBezTo>
                  <a:lnTo>
                    <a:pt x="1816235" y="1511049"/>
                  </a:lnTo>
                  <a:cubicBezTo>
                    <a:pt x="1816235" y="1586658"/>
                    <a:pt x="1754941" y="1647951"/>
                    <a:pt x="1679332" y="1647951"/>
                  </a:cubicBezTo>
                  <a:lnTo>
                    <a:pt x="136903" y="1647951"/>
                  </a:lnTo>
                  <a:cubicBezTo>
                    <a:pt x="100594" y="1647951"/>
                    <a:pt x="65772" y="1633528"/>
                    <a:pt x="40098" y="1607853"/>
                  </a:cubicBezTo>
                  <a:cubicBezTo>
                    <a:pt x="14424" y="1582179"/>
                    <a:pt x="0" y="1547357"/>
                    <a:pt x="0" y="1511049"/>
                  </a:cubicBezTo>
                  <a:lnTo>
                    <a:pt x="0" y="136903"/>
                  </a:lnTo>
                  <a:cubicBezTo>
                    <a:pt x="0" y="100594"/>
                    <a:pt x="14424" y="65772"/>
                    <a:pt x="40098" y="40098"/>
                  </a:cubicBezTo>
                  <a:cubicBezTo>
                    <a:pt x="65772" y="14424"/>
                    <a:pt x="100594" y="0"/>
                    <a:pt x="13690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l-SI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16235" cy="168605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0631" y="4393238"/>
            <a:ext cx="2884074" cy="2616850"/>
            <a:chOff x="0" y="0"/>
            <a:chExt cx="1816235" cy="164795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816235" cy="1647951"/>
            </a:xfrm>
            <a:custGeom>
              <a:avLst/>
              <a:gdLst/>
              <a:ahLst/>
              <a:cxnLst/>
              <a:rect l="l" t="t" r="r" b="b"/>
              <a:pathLst>
                <a:path w="1816235" h="1647951">
                  <a:moveTo>
                    <a:pt x="136903" y="0"/>
                  </a:moveTo>
                  <a:lnTo>
                    <a:pt x="1679332" y="0"/>
                  </a:lnTo>
                  <a:cubicBezTo>
                    <a:pt x="1715641" y="0"/>
                    <a:pt x="1750463" y="14424"/>
                    <a:pt x="1776137" y="40098"/>
                  </a:cubicBezTo>
                  <a:cubicBezTo>
                    <a:pt x="1801811" y="65772"/>
                    <a:pt x="1816235" y="100594"/>
                    <a:pt x="1816235" y="136903"/>
                  </a:cubicBezTo>
                  <a:lnTo>
                    <a:pt x="1816235" y="1511049"/>
                  </a:lnTo>
                  <a:cubicBezTo>
                    <a:pt x="1816235" y="1586658"/>
                    <a:pt x="1754941" y="1647951"/>
                    <a:pt x="1679332" y="1647951"/>
                  </a:cubicBezTo>
                  <a:lnTo>
                    <a:pt x="136903" y="1647951"/>
                  </a:lnTo>
                  <a:cubicBezTo>
                    <a:pt x="100594" y="1647951"/>
                    <a:pt x="65772" y="1633528"/>
                    <a:pt x="40098" y="1607853"/>
                  </a:cubicBezTo>
                  <a:cubicBezTo>
                    <a:pt x="14424" y="1582179"/>
                    <a:pt x="0" y="1547357"/>
                    <a:pt x="0" y="1511049"/>
                  </a:cubicBezTo>
                  <a:lnTo>
                    <a:pt x="0" y="136903"/>
                  </a:lnTo>
                  <a:cubicBezTo>
                    <a:pt x="0" y="100594"/>
                    <a:pt x="14424" y="65772"/>
                    <a:pt x="40098" y="40098"/>
                  </a:cubicBezTo>
                  <a:cubicBezTo>
                    <a:pt x="65772" y="14424"/>
                    <a:pt x="100594" y="0"/>
                    <a:pt x="13690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l-SI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816235" cy="168605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46669" y="3637002"/>
            <a:ext cx="2884074" cy="3358478"/>
            <a:chOff x="0" y="0"/>
            <a:chExt cx="1816235" cy="2114989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16235" cy="2114989"/>
            </a:xfrm>
            <a:custGeom>
              <a:avLst/>
              <a:gdLst/>
              <a:ahLst/>
              <a:cxnLst/>
              <a:rect l="l" t="t" r="r" b="b"/>
              <a:pathLst>
                <a:path w="1816235" h="2114989">
                  <a:moveTo>
                    <a:pt x="136903" y="0"/>
                  </a:moveTo>
                  <a:lnTo>
                    <a:pt x="1679332" y="0"/>
                  </a:lnTo>
                  <a:cubicBezTo>
                    <a:pt x="1715641" y="0"/>
                    <a:pt x="1750463" y="14424"/>
                    <a:pt x="1776137" y="40098"/>
                  </a:cubicBezTo>
                  <a:cubicBezTo>
                    <a:pt x="1801811" y="65772"/>
                    <a:pt x="1816235" y="100594"/>
                    <a:pt x="1816235" y="136903"/>
                  </a:cubicBezTo>
                  <a:lnTo>
                    <a:pt x="1816235" y="1978086"/>
                  </a:lnTo>
                  <a:cubicBezTo>
                    <a:pt x="1816235" y="2014395"/>
                    <a:pt x="1801811" y="2049217"/>
                    <a:pt x="1776137" y="2074891"/>
                  </a:cubicBezTo>
                  <a:cubicBezTo>
                    <a:pt x="1750463" y="2100565"/>
                    <a:pt x="1715641" y="2114989"/>
                    <a:pt x="1679332" y="2114989"/>
                  </a:cubicBezTo>
                  <a:lnTo>
                    <a:pt x="136903" y="2114989"/>
                  </a:lnTo>
                  <a:cubicBezTo>
                    <a:pt x="100594" y="2114989"/>
                    <a:pt x="65772" y="2100565"/>
                    <a:pt x="40098" y="2074891"/>
                  </a:cubicBezTo>
                  <a:cubicBezTo>
                    <a:pt x="14424" y="2049217"/>
                    <a:pt x="0" y="2014395"/>
                    <a:pt x="0" y="1978086"/>
                  </a:cubicBezTo>
                  <a:lnTo>
                    <a:pt x="0" y="136903"/>
                  </a:lnTo>
                  <a:cubicBezTo>
                    <a:pt x="0" y="100594"/>
                    <a:pt x="14424" y="65772"/>
                    <a:pt x="40098" y="40098"/>
                  </a:cubicBezTo>
                  <a:cubicBezTo>
                    <a:pt x="65772" y="14424"/>
                    <a:pt x="100594" y="0"/>
                    <a:pt x="13690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l-SI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816235" cy="215308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10945" y="6364749"/>
            <a:ext cx="1290679" cy="129067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5915" y="0"/>
                  </a:moveTo>
                  <a:lnTo>
                    <a:pt x="506885" y="0"/>
                  </a:lnTo>
                  <a:cubicBezTo>
                    <a:pt x="588019" y="0"/>
                    <a:pt x="665829" y="32230"/>
                    <a:pt x="723200" y="89600"/>
                  </a:cubicBezTo>
                  <a:cubicBezTo>
                    <a:pt x="780570" y="146971"/>
                    <a:pt x="812800" y="224781"/>
                    <a:pt x="812800" y="305915"/>
                  </a:cubicBezTo>
                  <a:lnTo>
                    <a:pt x="812800" y="506885"/>
                  </a:lnTo>
                  <a:cubicBezTo>
                    <a:pt x="812800" y="588019"/>
                    <a:pt x="780570" y="665829"/>
                    <a:pt x="723200" y="723200"/>
                  </a:cubicBezTo>
                  <a:cubicBezTo>
                    <a:pt x="665829" y="780570"/>
                    <a:pt x="588019" y="812800"/>
                    <a:pt x="506885" y="812800"/>
                  </a:cubicBezTo>
                  <a:lnTo>
                    <a:pt x="305915" y="812800"/>
                  </a:lnTo>
                  <a:cubicBezTo>
                    <a:pt x="224781" y="812800"/>
                    <a:pt x="146971" y="780570"/>
                    <a:pt x="89600" y="723200"/>
                  </a:cubicBezTo>
                  <a:cubicBezTo>
                    <a:pt x="32230" y="665829"/>
                    <a:pt x="0" y="588019"/>
                    <a:pt x="0" y="506885"/>
                  </a:cubicBezTo>
                  <a:lnTo>
                    <a:pt x="0" y="305915"/>
                  </a:lnTo>
                  <a:cubicBezTo>
                    <a:pt x="0" y="224781"/>
                    <a:pt x="32230" y="146971"/>
                    <a:pt x="89600" y="89600"/>
                  </a:cubicBezTo>
                  <a:cubicBezTo>
                    <a:pt x="146971" y="32230"/>
                    <a:pt x="224781" y="0"/>
                    <a:pt x="305915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056527" y="6364749"/>
            <a:ext cx="1290679" cy="1290679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5915" y="0"/>
                  </a:moveTo>
                  <a:lnTo>
                    <a:pt x="506885" y="0"/>
                  </a:lnTo>
                  <a:cubicBezTo>
                    <a:pt x="588019" y="0"/>
                    <a:pt x="665829" y="32230"/>
                    <a:pt x="723200" y="89600"/>
                  </a:cubicBezTo>
                  <a:cubicBezTo>
                    <a:pt x="780570" y="146971"/>
                    <a:pt x="812800" y="224781"/>
                    <a:pt x="812800" y="305915"/>
                  </a:cubicBezTo>
                  <a:lnTo>
                    <a:pt x="812800" y="506885"/>
                  </a:lnTo>
                  <a:cubicBezTo>
                    <a:pt x="812800" y="588019"/>
                    <a:pt x="780570" y="665829"/>
                    <a:pt x="723200" y="723200"/>
                  </a:cubicBezTo>
                  <a:cubicBezTo>
                    <a:pt x="665829" y="780570"/>
                    <a:pt x="588019" y="812800"/>
                    <a:pt x="506885" y="812800"/>
                  </a:cubicBezTo>
                  <a:lnTo>
                    <a:pt x="305915" y="812800"/>
                  </a:lnTo>
                  <a:cubicBezTo>
                    <a:pt x="224781" y="812800"/>
                    <a:pt x="146971" y="780570"/>
                    <a:pt x="89600" y="723200"/>
                  </a:cubicBezTo>
                  <a:cubicBezTo>
                    <a:pt x="32230" y="665829"/>
                    <a:pt x="0" y="588019"/>
                    <a:pt x="0" y="506885"/>
                  </a:cubicBezTo>
                  <a:lnTo>
                    <a:pt x="0" y="305915"/>
                  </a:lnTo>
                  <a:cubicBezTo>
                    <a:pt x="0" y="224781"/>
                    <a:pt x="32230" y="146971"/>
                    <a:pt x="89600" y="89600"/>
                  </a:cubicBezTo>
                  <a:cubicBezTo>
                    <a:pt x="146971" y="32230"/>
                    <a:pt x="224781" y="0"/>
                    <a:pt x="305915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2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497328" y="6364749"/>
            <a:ext cx="1290679" cy="1290679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5915" y="0"/>
                  </a:moveTo>
                  <a:lnTo>
                    <a:pt x="506885" y="0"/>
                  </a:lnTo>
                  <a:cubicBezTo>
                    <a:pt x="588019" y="0"/>
                    <a:pt x="665829" y="32230"/>
                    <a:pt x="723200" y="89600"/>
                  </a:cubicBezTo>
                  <a:cubicBezTo>
                    <a:pt x="780570" y="146971"/>
                    <a:pt x="812800" y="224781"/>
                    <a:pt x="812800" y="305915"/>
                  </a:cubicBezTo>
                  <a:lnTo>
                    <a:pt x="812800" y="506885"/>
                  </a:lnTo>
                  <a:cubicBezTo>
                    <a:pt x="812800" y="588019"/>
                    <a:pt x="780570" y="665829"/>
                    <a:pt x="723200" y="723200"/>
                  </a:cubicBezTo>
                  <a:cubicBezTo>
                    <a:pt x="665829" y="780570"/>
                    <a:pt x="588019" y="812800"/>
                    <a:pt x="506885" y="812800"/>
                  </a:cubicBezTo>
                  <a:lnTo>
                    <a:pt x="305915" y="812800"/>
                  </a:lnTo>
                  <a:cubicBezTo>
                    <a:pt x="224781" y="812800"/>
                    <a:pt x="146971" y="780570"/>
                    <a:pt x="89600" y="723200"/>
                  </a:cubicBezTo>
                  <a:cubicBezTo>
                    <a:pt x="32230" y="665829"/>
                    <a:pt x="0" y="588019"/>
                    <a:pt x="0" y="506885"/>
                  </a:cubicBezTo>
                  <a:lnTo>
                    <a:pt x="0" y="305915"/>
                  </a:lnTo>
                  <a:cubicBezTo>
                    <a:pt x="0" y="224781"/>
                    <a:pt x="32230" y="146971"/>
                    <a:pt x="89600" y="89600"/>
                  </a:cubicBezTo>
                  <a:cubicBezTo>
                    <a:pt x="146971" y="32230"/>
                    <a:pt x="224781" y="0"/>
                    <a:pt x="305915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3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1938129" y="6364749"/>
            <a:ext cx="1290679" cy="1290679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5915" y="0"/>
                  </a:moveTo>
                  <a:lnTo>
                    <a:pt x="506885" y="0"/>
                  </a:lnTo>
                  <a:cubicBezTo>
                    <a:pt x="588019" y="0"/>
                    <a:pt x="665829" y="32230"/>
                    <a:pt x="723200" y="89600"/>
                  </a:cubicBezTo>
                  <a:cubicBezTo>
                    <a:pt x="780570" y="146971"/>
                    <a:pt x="812800" y="224781"/>
                    <a:pt x="812800" y="305915"/>
                  </a:cubicBezTo>
                  <a:lnTo>
                    <a:pt x="812800" y="506885"/>
                  </a:lnTo>
                  <a:cubicBezTo>
                    <a:pt x="812800" y="588019"/>
                    <a:pt x="780570" y="665829"/>
                    <a:pt x="723200" y="723200"/>
                  </a:cubicBezTo>
                  <a:cubicBezTo>
                    <a:pt x="665829" y="780570"/>
                    <a:pt x="588019" y="812800"/>
                    <a:pt x="506885" y="812800"/>
                  </a:cubicBezTo>
                  <a:lnTo>
                    <a:pt x="305915" y="812800"/>
                  </a:lnTo>
                  <a:cubicBezTo>
                    <a:pt x="224781" y="812800"/>
                    <a:pt x="146971" y="780570"/>
                    <a:pt x="89600" y="723200"/>
                  </a:cubicBezTo>
                  <a:cubicBezTo>
                    <a:pt x="32230" y="665829"/>
                    <a:pt x="0" y="588019"/>
                    <a:pt x="0" y="506885"/>
                  </a:cubicBezTo>
                  <a:lnTo>
                    <a:pt x="0" y="305915"/>
                  </a:lnTo>
                  <a:cubicBezTo>
                    <a:pt x="0" y="224781"/>
                    <a:pt x="32230" y="146971"/>
                    <a:pt x="89600" y="89600"/>
                  </a:cubicBezTo>
                  <a:cubicBezTo>
                    <a:pt x="146971" y="32230"/>
                    <a:pt x="224781" y="0"/>
                    <a:pt x="305915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4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987977" y="5095073"/>
            <a:ext cx="2536613" cy="52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9"/>
              </a:lnSpc>
            </a:pPr>
            <a:r>
              <a:rPr lang="en-US" sz="28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razogljičenje</a:t>
            </a:r>
            <a:endParaRPr lang="en-US" sz="2800" b="1" dirty="0">
              <a:solidFill>
                <a:srgbClr val="1A1A1A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858438" y="2572669"/>
            <a:ext cx="10571124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</a:pPr>
            <a:r>
              <a:rPr lang="en-US" sz="26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Cilji</a:t>
            </a:r>
            <a:r>
              <a:rPr lang="en-US" sz="26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Nacionalnega</a:t>
            </a:r>
            <a:r>
              <a:rPr lang="en-US" sz="26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energetskega</a:t>
            </a:r>
            <a:r>
              <a:rPr lang="en-US" sz="26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in </a:t>
            </a:r>
            <a:r>
              <a:rPr lang="en-US" sz="26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podnebnega</a:t>
            </a:r>
            <a:r>
              <a:rPr lang="en-US" sz="2699" dirty="0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 </a:t>
            </a:r>
            <a:r>
              <a:rPr lang="en-US" sz="2699" dirty="0" err="1">
                <a:solidFill>
                  <a:srgbClr val="1A1A1A"/>
                </a:solidFill>
                <a:latin typeface="Garet" panose="020B0604020202020204" charset="0"/>
                <a:ea typeface="Poppins"/>
                <a:cs typeface="Garet" panose="020B0604020202020204" charset="0"/>
                <a:sym typeface="Poppins"/>
              </a:rPr>
              <a:t>načrta</a:t>
            </a:r>
            <a:endParaRPr lang="en-US" sz="2699" dirty="0">
              <a:solidFill>
                <a:srgbClr val="1A1A1A"/>
              </a:solidFill>
              <a:latin typeface="Garet" panose="020B0604020202020204" charset="0"/>
              <a:ea typeface="Poppins"/>
              <a:cs typeface="Garet" panose="020B0604020202020204" charset="0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3319799" y="1309539"/>
            <a:ext cx="11648401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</a:pP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Energetski</a:t>
            </a:r>
            <a:r>
              <a:rPr lang="en-US" sz="6000" b="1" dirty="0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6000" b="1" dirty="0" err="1">
                <a:solidFill>
                  <a:schemeClr val="tx2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prehod</a:t>
            </a:r>
            <a:endParaRPr lang="en-US" sz="6000" b="1" dirty="0">
              <a:solidFill>
                <a:schemeClr val="tx2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4431169" y="4561673"/>
            <a:ext cx="253661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9"/>
              </a:lnSpc>
            </a:pPr>
            <a:r>
              <a:rPr lang="en-US" sz="28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energetska</a:t>
            </a:r>
            <a:r>
              <a:rPr lang="en-US" sz="2800" b="1" dirty="0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28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učinkovitost</a:t>
            </a:r>
            <a:endParaRPr lang="en-US" sz="2800" b="1" dirty="0">
              <a:solidFill>
                <a:srgbClr val="1A1A1A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874361" y="4561673"/>
            <a:ext cx="2536613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9"/>
              </a:lnSpc>
            </a:pPr>
            <a:r>
              <a:rPr lang="en-US" sz="28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energetska</a:t>
            </a:r>
            <a:r>
              <a:rPr lang="en-US" sz="2800" b="1" dirty="0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28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varnost</a:t>
            </a:r>
            <a:endParaRPr lang="en-US" sz="2800" b="1" dirty="0">
              <a:solidFill>
                <a:srgbClr val="1A1A1A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317553" y="4028273"/>
            <a:ext cx="2536613" cy="1628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9"/>
              </a:lnSpc>
            </a:pPr>
            <a:r>
              <a:rPr lang="en-US" sz="29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notranji</a:t>
            </a:r>
            <a:r>
              <a:rPr lang="en-US" sz="2900" b="1" dirty="0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29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energetski</a:t>
            </a:r>
            <a:r>
              <a:rPr lang="en-US" sz="2900" b="1" dirty="0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 </a:t>
            </a:r>
            <a:r>
              <a:rPr lang="en-US" sz="29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trg</a:t>
            </a:r>
            <a:endParaRPr lang="en-US" sz="2900" b="1" dirty="0">
              <a:solidFill>
                <a:srgbClr val="1A1A1A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4589679" y="4393238"/>
            <a:ext cx="2884074" cy="2616850"/>
            <a:chOff x="0" y="0"/>
            <a:chExt cx="1816235" cy="1647951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16235" cy="1647951"/>
            </a:xfrm>
            <a:custGeom>
              <a:avLst/>
              <a:gdLst/>
              <a:ahLst/>
              <a:cxnLst/>
              <a:rect l="l" t="t" r="r" b="b"/>
              <a:pathLst>
                <a:path w="1816235" h="1647951">
                  <a:moveTo>
                    <a:pt x="136903" y="0"/>
                  </a:moveTo>
                  <a:lnTo>
                    <a:pt x="1679332" y="0"/>
                  </a:lnTo>
                  <a:cubicBezTo>
                    <a:pt x="1715641" y="0"/>
                    <a:pt x="1750463" y="14424"/>
                    <a:pt x="1776137" y="40098"/>
                  </a:cubicBezTo>
                  <a:cubicBezTo>
                    <a:pt x="1801811" y="65772"/>
                    <a:pt x="1816235" y="100594"/>
                    <a:pt x="1816235" y="136903"/>
                  </a:cubicBezTo>
                  <a:lnTo>
                    <a:pt x="1816235" y="1511049"/>
                  </a:lnTo>
                  <a:cubicBezTo>
                    <a:pt x="1816235" y="1586658"/>
                    <a:pt x="1754941" y="1647951"/>
                    <a:pt x="1679332" y="1647951"/>
                  </a:cubicBezTo>
                  <a:lnTo>
                    <a:pt x="136903" y="1647951"/>
                  </a:lnTo>
                  <a:cubicBezTo>
                    <a:pt x="100594" y="1647951"/>
                    <a:pt x="65772" y="1633528"/>
                    <a:pt x="40098" y="1607853"/>
                  </a:cubicBezTo>
                  <a:cubicBezTo>
                    <a:pt x="14424" y="1582179"/>
                    <a:pt x="0" y="1547357"/>
                    <a:pt x="0" y="1511049"/>
                  </a:cubicBezTo>
                  <a:lnTo>
                    <a:pt x="0" y="136903"/>
                  </a:lnTo>
                  <a:cubicBezTo>
                    <a:pt x="0" y="100594"/>
                    <a:pt x="14424" y="65772"/>
                    <a:pt x="40098" y="40098"/>
                  </a:cubicBezTo>
                  <a:cubicBezTo>
                    <a:pt x="65772" y="14424"/>
                    <a:pt x="100594" y="0"/>
                    <a:pt x="136903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sl-SI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1816235" cy="1686051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5381140" y="6379356"/>
            <a:ext cx="1290679" cy="1290679"/>
            <a:chOff x="0" y="0"/>
            <a:chExt cx="8128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305915" y="0"/>
                  </a:moveTo>
                  <a:lnTo>
                    <a:pt x="506885" y="0"/>
                  </a:lnTo>
                  <a:cubicBezTo>
                    <a:pt x="588019" y="0"/>
                    <a:pt x="665829" y="32230"/>
                    <a:pt x="723200" y="89600"/>
                  </a:cubicBezTo>
                  <a:cubicBezTo>
                    <a:pt x="780570" y="146971"/>
                    <a:pt x="812800" y="224781"/>
                    <a:pt x="812800" y="305915"/>
                  </a:cubicBezTo>
                  <a:lnTo>
                    <a:pt x="812800" y="506885"/>
                  </a:lnTo>
                  <a:cubicBezTo>
                    <a:pt x="812800" y="588019"/>
                    <a:pt x="780570" y="665829"/>
                    <a:pt x="723200" y="723200"/>
                  </a:cubicBezTo>
                  <a:cubicBezTo>
                    <a:pt x="665829" y="780570"/>
                    <a:pt x="588019" y="812800"/>
                    <a:pt x="506885" y="812800"/>
                  </a:cubicBezTo>
                  <a:lnTo>
                    <a:pt x="305915" y="812800"/>
                  </a:lnTo>
                  <a:cubicBezTo>
                    <a:pt x="224781" y="812800"/>
                    <a:pt x="146971" y="780570"/>
                    <a:pt x="89600" y="723200"/>
                  </a:cubicBezTo>
                  <a:cubicBezTo>
                    <a:pt x="32230" y="665829"/>
                    <a:pt x="0" y="588019"/>
                    <a:pt x="0" y="506885"/>
                  </a:cubicBezTo>
                  <a:lnTo>
                    <a:pt x="0" y="305915"/>
                  </a:lnTo>
                  <a:cubicBezTo>
                    <a:pt x="0" y="224781"/>
                    <a:pt x="32230" y="146971"/>
                    <a:pt x="89600" y="89600"/>
                  </a:cubicBezTo>
                  <a:cubicBezTo>
                    <a:pt x="146971" y="32230"/>
                    <a:pt x="224781" y="0"/>
                    <a:pt x="305915" y="0"/>
                  </a:cubicBezTo>
                  <a:close/>
                </a:path>
              </a:pathLst>
            </a:custGeom>
            <a:solidFill>
              <a:srgbClr val="1C449C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FFFFFF"/>
                  </a:solidFill>
                  <a:latin typeface="Garet"/>
                  <a:ea typeface="Garet"/>
                  <a:cs typeface="Garet"/>
                  <a:sym typeface="Garet"/>
                </a:rPr>
                <a:t>5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4760563" y="5109681"/>
            <a:ext cx="2536613" cy="536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9"/>
              </a:lnSpc>
            </a:pPr>
            <a:r>
              <a:rPr lang="en-US" sz="2900" b="1" dirty="0" err="1">
                <a:solidFill>
                  <a:srgbClr val="1A1A1A"/>
                </a:solidFill>
                <a:latin typeface="Garet Bold" panose="020B0604020202020204" charset="-18"/>
                <a:ea typeface="Telegraf Heavy"/>
                <a:cs typeface="Telegraf Heavy"/>
                <a:sym typeface="Telegraf Heavy"/>
              </a:rPr>
              <a:t>inovacije</a:t>
            </a:r>
            <a:endParaRPr lang="en-US" sz="2900" b="1" dirty="0">
              <a:solidFill>
                <a:srgbClr val="1A1A1A"/>
              </a:solidFill>
              <a:latin typeface="Garet Bold" panose="020B0604020202020204" charset="-18"/>
              <a:ea typeface="Telegraf Heavy"/>
              <a:cs typeface="Telegraf Heavy"/>
              <a:sym typeface="Telegraf Heavy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394728" y="8090476"/>
            <a:ext cx="17498544" cy="1929823"/>
            <a:chOff x="0" y="0"/>
            <a:chExt cx="4861138" cy="41893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861138" cy="418938"/>
            </a:xfrm>
            <a:custGeom>
              <a:avLst/>
              <a:gdLst/>
              <a:ahLst/>
              <a:cxnLst/>
              <a:rect l="l" t="t" r="r" b="b"/>
              <a:pathLst>
                <a:path w="4861138" h="418938">
                  <a:moveTo>
                    <a:pt x="22564" y="0"/>
                  </a:moveTo>
                  <a:lnTo>
                    <a:pt x="4838574" y="0"/>
                  </a:lnTo>
                  <a:cubicBezTo>
                    <a:pt x="4844559" y="0"/>
                    <a:pt x="4850298" y="2377"/>
                    <a:pt x="4854529" y="6609"/>
                  </a:cubicBezTo>
                  <a:cubicBezTo>
                    <a:pt x="4858761" y="10840"/>
                    <a:pt x="4861138" y="16580"/>
                    <a:pt x="4861138" y="22564"/>
                  </a:cubicBezTo>
                  <a:lnTo>
                    <a:pt x="4861138" y="396374"/>
                  </a:lnTo>
                  <a:cubicBezTo>
                    <a:pt x="4861138" y="402359"/>
                    <a:pt x="4858761" y="408098"/>
                    <a:pt x="4854529" y="412329"/>
                  </a:cubicBezTo>
                  <a:cubicBezTo>
                    <a:pt x="4850298" y="416561"/>
                    <a:pt x="4844559" y="418938"/>
                    <a:pt x="4838574" y="418938"/>
                  </a:cubicBezTo>
                  <a:lnTo>
                    <a:pt x="22564" y="418938"/>
                  </a:lnTo>
                  <a:cubicBezTo>
                    <a:pt x="16580" y="418938"/>
                    <a:pt x="10840" y="416561"/>
                    <a:pt x="6609" y="412329"/>
                  </a:cubicBezTo>
                  <a:cubicBezTo>
                    <a:pt x="2377" y="408098"/>
                    <a:pt x="0" y="402359"/>
                    <a:pt x="0" y="396374"/>
                  </a:cubicBezTo>
                  <a:lnTo>
                    <a:pt x="0" y="22564"/>
                  </a:lnTo>
                  <a:cubicBezTo>
                    <a:pt x="0" y="16580"/>
                    <a:pt x="2377" y="10840"/>
                    <a:pt x="6609" y="6609"/>
                  </a:cubicBezTo>
                  <a:cubicBezTo>
                    <a:pt x="10840" y="2377"/>
                    <a:pt x="16580" y="0"/>
                    <a:pt x="22564" y="0"/>
                  </a:cubicBezTo>
                  <a:close/>
                </a:path>
              </a:pathLst>
            </a:custGeom>
            <a:solidFill>
              <a:srgbClr val="F5F5F5"/>
            </a:solidFill>
          </p:spPr>
          <p:txBody>
            <a:bodyPr/>
            <a:lstStyle/>
            <a:p>
              <a:endParaRPr lang="sl-SI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861138" cy="4570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360"/>
                </a:lnSpc>
              </a:pPr>
              <a:endParaRPr/>
            </a:p>
            <a:p>
              <a:pPr algn="l">
                <a:lnSpc>
                  <a:spcPts val="3360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17297176" y="7760716"/>
            <a:ext cx="1039960" cy="1602180"/>
          </a:xfrm>
          <a:custGeom>
            <a:avLst/>
            <a:gdLst/>
            <a:ahLst/>
            <a:cxnLst/>
            <a:rect l="l" t="t" r="r" b="b"/>
            <a:pathLst>
              <a:path w="1039960" h="1602180">
                <a:moveTo>
                  <a:pt x="0" y="0"/>
                </a:moveTo>
                <a:lnTo>
                  <a:pt x="1039960" y="0"/>
                </a:lnTo>
                <a:lnTo>
                  <a:pt x="1039960" y="1602180"/>
                </a:lnTo>
                <a:lnTo>
                  <a:pt x="0" y="160218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l-SI"/>
          </a:p>
        </p:txBody>
      </p:sp>
      <p:sp>
        <p:nvSpPr>
          <p:cNvPr id="43" name="TextBox 43"/>
          <p:cNvSpPr txBox="1"/>
          <p:nvPr/>
        </p:nvSpPr>
        <p:spPr>
          <a:xfrm>
            <a:off x="685801" y="8410222"/>
            <a:ext cx="16554664" cy="907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Energetski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prehod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je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dolgoročen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proces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- Slovenija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ima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cilj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postati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podnebno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</a:t>
            </a:r>
            <a:r>
              <a:rPr lang="en-US" sz="2600" dirty="0" err="1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nevtralna</a:t>
            </a:r>
            <a:r>
              <a:rPr lang="en-US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 do 2050. </a:t>
            </a:r>
            <a:r>
              <a:rPr lang="sl-SI" sz="2600" dirty="0">
                <a:solidFill>
                  <a:srgbClr val="1A1A1A"/>
                </a:solidFill>
                <a:latin typeface="Garet"/>
                <a:ea typeface="Garet"/>
                <a:cs typeface="Garet"/>
                <a:sym typeface="Garet"/>
              </a:rPr>
              <a:t>Gre za globok družbeni projekt, ki zahteva usklajevanje politike, gospodarstva in družbe. </a:t>
            </a:r>
            <a:endParaRPr lang="en-US" sz="2600" dirty="0">
              <a:solidFill>
                <a:srgbClr val="1A1A1A"/>
              </a:solidFill>
              <a:latin typeface="Garet"/>
              <a:ea typeface="Garet"/>
              <a:cs typeface="Garet"/>
              <a:sym typeface="Gare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isar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1261</Words>
  <Application>Microsoft Office PowerPoint</Application>
  <PresentationFormat>Po meri</PresentationFormat>
  <Paragraphs>185</Paragraphs>
  <Slides>19</Slides>
  <Notes>7</Notes>
  <HiddenSlides>0</HiddenSlides>
  <MMClips>2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30" baseType="lpstr">
      <vt:lpstr>Garet</vt:lpstr>
      <vt:lpstr>Calibri</vt:lpstr>
      <vt:lpstr>Arial</vt:lpstr>
      <vt:lpstr>Aptos</vt:lpstr>
      <vt:lpstr>TT Hoves Bold</vt:lpstr>
      <vt:lpstr>Wingdings</vt:lpstr>
      <vt:lpstr>TT Hoves</vt:lpstr>
      <vt:lpstr>Garet Bold</vt:lpstr>
      <vt:lpstr>Times New Roman</vt:lpstr>
      <vt:lpstr>Telegraf</vt:lpstr>
      <vt:lpstr>Office Theme</vt:lpstr>
      <vt:lpstr>Obnovljivi viri energije  in naravne danosti Slovenije</vt:lpstr>
      <vt:lpstr>PowerPointova predstavitev</vt:lpstr>
      <vt:lpstr>PowerPointova predstavitev</vt:lpstr>
      <vt:lpstr>Slajd Nadja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Vodnik za mentorje_Ekošola 2026</dc:title>
  <dc:creator>Meta Štuhec</dc:creator>
  <cp:lastModifiedBy>Barbara Gašperlin</cp:lastModifiedBy>
  <cp:revision>14</cp:revision>
  <dcterms:created xsi:type="dcterms:W3CDTF">2006-08-16T00:00:00Z</dcterms:created>
  <dcterms:modified xsi:type="dcterms:W3CDTF">2026-01-15T08:31:50Z</dcterms:modified>
  <dc:identifier>DAG-R3--aC8</dc:identifier>
</cp:coreProperties>
</file>